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8" r:id="rId1"/>
  </p:sldMasterIdLst>
  <p:notesMasterIdLst>
    <p:notesMasterId r:id="rId36"/>
  </p:notesMasterIdLst>
  <p:handoutMasterIdLst>
    <p:handoutMasterId r:id="rId37"/>
  </p:handoutMasterIdLst>
  <p:sldIdLst>
    <p:sldId id="256" r:id="rId2"/>
    <p:sldId id="297" r:id="rId3"/>
    <p:sldId id="291" r:id="rId4"/>
    <p:sldId id="294" r:id="rId5"/>
    <p:sldId id="264" r:id="rId6"/>
    <p:sldId id="292" r:id="rId7"/>
    <p:sldId id="265" r:id="rId8"/>
    <p:sldId id="266" r:id="rId9"/>
    <p:sldId id="290" r:id="rId10"/>
    <p:sldId id="295" r:id="rId11"/>
    <p:sldId id="306" r:id="rId12"/>
    <p:sldId id="257" r:id="rId13"/>
    <p:sldId id="289" r:id="rId14"/>
    <p:sldId id="298" r:id="rId15"/>
    <p:sldId id="299" r:id="rId16"/>
    <p:sldId id="303" r:id="rId17"/>
    <p:sldId id="300" r:id="rId18"/>
    <p:sldId id="301" r:id="rId19"/>
    <p:sldId id="302" r:id="rId20"/>
    <p:sldId id="304" r:id="rId21"/>
    <p:sldId id="268" r:id="rId22"/>
    <p:sldId id="269" r:id="rId23"/>
    <p:sldId id="267" r:id="rId24"/>
    <p:sldId id="296" r:id="rId25"/>
    <p:sldId id="274" r:id="rId26"/>
    <p:sldId id="275" r:id="rId27"/>
    <p:sldId id="305" r:id="rId28"/>
    <p:sldId id="282" r:id="rId29"/>
    <p:sldId id="283" r:id="rId30"/>
    <p:sldId id="284" r:id="rId31"/>
    <p:sldId id="285" r:id="rId32"/>
    <p:sldId id="286" r:id="rId33"/>
    <p:sldId id="270" r:id="rId34"/>
    <p:sldId id="26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W Angela, SCDO(MCNE)4" initials="CA" lastIdx="1" clrIdx="0">
    <p:extLst>
      <p:ext uri="{19B8F6BF-5375-455C-9EA6-DF929625EA0E}">
        <p15:presenceInfo xmlns:p15="http://schemas.microsoft.com/office/powerpoint/2012/main" userId="CHOW Angela, SCDO(MCNE)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6F6F7"/>
    <a:srgbClr val="2683C6"/>
    <a:srgbClr val="1CADE4"/>
    <a:srgbClr val="E5E5EA"/>
    <a:srgbClr val="349F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75518" autoAdjust="0"/>
  </p:normalViewPr>
  <p:slideViewPr>
    <p:cSldViewPr snapToGrid="0">
      <p:cViewPr varScale="1">
        <p:scale>
          <a:sx n="70" d="100"/>
          <a:sy n="70" d="100"/>
        </p:scale>
        <p:origin x="1208" y="60"/>
      </p:cViewPr>
      <p:guideLst/>
    </p:cSldViewPr>
  </p:slideViewPr>
  <p:notesTextViewPr>
    <p:cViewPr>
      <p:scale>
        <a:sx n="1" d="1"/>
        <a:sy n="1" d="1"/>
      </p:scale>
      <p:origin x="0" y="0"/>
    </p:cViewPr>
  </p:notesTextViewPr>
  <p:notesViewPr>
    <p:cSldViewPr snapToGrid="0">
      <p:cViewPr varScale="1">
        <p:scale>
          <a:sx n="87" d="100"/>
          <a:sy n="87" d="100"/>
        </p:scale>
        <p:origin x="38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47CB76-89F4-431E-91DC-36C72541E467}" type="doc">
      <dgm:prSet loTypeId="urn:microsoft.com/office/officeart/2009/3/layout/IncreasingArrowsProcess" loCatId="process" qsTypeId="urn:microsoft.com/office/officeart/2005/8/quickstyle/simple1" qsCatId="simple" csTypeId="urn:microsoft.com/office/officeart/2005/8/colors/accent3_1" csCatId="accent3" phldr="0"/>
      <dgm:spPr/>
      <dgm:t>
        <a:bodyPr/>
        <a:lstStyle/>
        <a:p>
          <a:endParaRPr lang="zh-TW" altLang="en-US"/>
        </a:p>
      </dgm:t>
    </dgm:pt>
    <dgm:pt modelId="{89B6AF51-835F-45D6-A2D1-E7870F0BD015}">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D76937CD-450C-4CB6-8CEF-0ABC4AD17088}" type="parTrans" cxnId="{ED7E752E-5F99-4C10-8D0B-8510BEBDD9B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BD163E4-90E2-44A6-8789-4A9414320C79}" type="sibTrans" cxnId="{ED7E752E-5F99-4C10-8D0B-8510BEBDD9B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4DF9EBE-F87C-4B31-B8BC-9F1CCAA9A689}">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AC3F9B21-AD92-4EB7-B97A-A3CB9365FFC3}" type="parTrans" cxnId="{940E7450-6408-4C3F-8242-CCF2D5F0D9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23F4509-AACC-43E7-807D-A7B22DBBE467}" type="sibTrans" cxnId="{940E7450-6408-4C3F-8242-CCF2D5F0D9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2959339-A51E-47AE-BED9-C1315296433B}">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DC9205AE-5EE4-4BE1-AABC-391708E4CC6A}" type="parTrans" cxnId="{68C82500-8E31-4B13-8322-5073008025B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2062C84-A13D-4605-BBD6-AD798DA04B62}" type="sibTrans" cxnId="{68C82500-8E31-4B13-8322-5073008025B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E7B4666-8AD7-4952-BA53-20B628A7D130}">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9F0D5573-16A1-440D-BB47-A5809E90EEBA}" type="parTrans" cxnId="{ECBB1AFE-7995-45F5-BA6C-6B308E8858E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64C63C4-0AE7-4220-95A3-657E06453CFA}" type="sibTrans" cxnId="{ECBB1AFE-7995-45F5-BA6C-6B308E8858E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3485B54-C94F-44ED-A7B1-D017B1043B44}">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FD034C93-F8F9-43D0-9A95-A92BE966430B}" type="parTrans" cxnId="{480CD649-68D9-4045-9697-D055D9B916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7E9D6B9-7198-4BB9-8461-7B1BD39A92CA}" type="sibTrans" cxnId="{480CD649-68D9-4045-9697-D055D9B916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68217D7-796D-462E-BEE4-4241E414D5C1}">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E3917777-AC75-4DF5-B8EC-4C2F77BF698E}" type="parTrans" cxnId="{833DD156-BAEC-4230-80D9-55B415729EC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9DF8BA2-235B-4CB0-8C81-2A0A64CC4B3F}" type="sibTrans" cxnId="{833DD156-BAEC-4230-80D9-55B415729EC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7968F46-BA54-453E-B894-E9B3BB8A46C5}" type="pres">
      <dgm:prSet presAssocID="{3947CB76-89F4-431E-91DC-36C72541E467}" presName="Name0" presStyleCnt="0">
        <dgm:presLayoutVars>
          <dgm:chMax val="5"/>
          <dgm:chPref val="5"/>
          <dgm:dir/>
          <dgm:animLvl val="lvl"/>
        </dgm:presLayoutVars>
      </dgm:prSet>
      <dgm:spPr/>
      <dgm:t>
        <a:bodyPr/>
        <a:lstStyle/>
        <a:p>
          <a:endParaRPr lang="zh-TW" altLang="en-US"/>
        </a:p>
      </dgm:t>
    </dgm:pt>
    <dgm:pt modelId="{22C8581A-B544-4D18-9E0A-EAD578C42146}" type="pres">
      <dgm:prSet presAssocID="{89B6AF51-835F-45D6-A2D1-E7870F0BD015}" presName="parentText1" presStyleLbl="node1" presStyleIdx="0" presStyleCnt="3">
        <dgm:presLayoutVars>
          <dgm:chMax/>
          <dgm:chPref val="3"/>
          <dgm:bulletEnabled val="1"/>
        </dgm:presLayoutVars>
      </dgm:prSet>
      <dgm:spPr/>
      <dgm:t>
        <a:bodyPr/>
        <a:lstStyle/>
        <a:p>
          <a:endParaRPr lang="zh-TW" altLang="en-US"/>
        </a:p>
      </dgm:t>
    </dgm:pt>
    <dgm:pt modelId="{FF1562F2-0116-4C32-97C1-7903CB8EA7F2}" type="pres">
      <dgm:prSet presAssocID="{89B6AF51-835F-45D6-A2D1-E7870F0BD015}" presName="childText1" presStyleLbl="solidAlignAcc1" presStyleIdx="0" presStyleCnt="3">
        <dgm:presLayoutVars>
          <dgm:chMax val="0"/>
          <dgm:chPref val="0"/>
          <dgm:bulletEnabled val="1"/>
        </dgm:presLayoutVars>
      </dgm:prSet>
      <dgm:spPr/>
      <dgm:t>
        <a:bodyPr/>
        <a:lstStyle/>
        <a:p>
          <a:endParaRPr lang="zh-TW" altLang="en-US"/>
        </a:p>
      </dgm:t>
    </dgm:pt>
    <dgm:pt modelId="{6A6279E1-1B14-4E83-808B-D88E26BAF1AE}" type="pres">
      <dgm:prSet presAssocID="{82959339-A51E-47AE-BED9-C1315296433B}" presName="parentText2" presStyleLbl="node1" presStyleIdx="1" presStyleCnt="3">
        <dgm:presLayoutVars>
          <dgm:chMax/>
          <dgm:chPref val="3"/>
          <dgm:bulletEnabled val="1"/>
        </dgm:presLayoutVars>
      </dgm:prSet>
      <dgm:spPr/>
      <dgm:t>
        <a:bodyPr/>
        <a:lstStyle/>
        <a:p>
          <a:endParaRPr lang="zh-TW" altLang="en-US"/>
        </a:p>
      </dgm:t>
    </dgm:pt>
    <dgm:pt modelId="{22D7FDC5-A7C4-46DF-A262-2605CC50CFC1}" type="pres">
      <dgm:prSet presAssocID="{82959339-A51E-47AE-BED9-C1315296433B}" presName="childText2" presStyleLbl="solidAlignAcc1" presStyleIdx="1" presStyleCnt="3">
        <dgm:presLayoutVars>
          <dgm:chMax val="0"/>
          <dgm:chPref val="0"/>
          <dgm:bulletEnabled val="1"/>
        </dgm:presLayoutVars>
      </dgm:prSet>
      <dgm:spPr/>
      <dgm:t>
        <a:bodyPr/>
        <a:lstStyle/>
        <a:p>
          <a:endParaRPr lang="zh-TW" altLang="en-US"/>
        </a:p>
      </dgm:t>
    </dgm:pt>
    <dgm:pt modelId="{30F734C6-EF81-461D-AA54-B4A871BA339B}" type="pres">
      <dgm:prSet presAssocID="{73485B54-C94F-44ED-A7B1-D017B1043B44}" presName="parentText3" presStyleLbl="node1" presStyleIdx="2" presStyleCnt="3">
        <dgm:presLayoutVars>
          <dgm:chMax/>
          <dgm:chPref val="3"/>
          <dgm:bulletEnabled val="1"/>
        </dgm:presLayoutVars>
      </dgm:prSet>
      <dgm:spPr/>
      <dgm:t>
        <a:bodyPr/>
        <a:lstStyle/>
        <a:p>
          <a:endParaRPr lang="zh-TW" altLang="en-US"/>
        </a:p>
      </dgm:t>
    </dgm:pt>
    <dgm:pt modelId="{3473008B-9E76-4B87-BA69-1D00F86702E2}" type="pres">
      <dgm:prSet presAssocID="{73485B54-C94F-44ED-A7B1-D017B1043B44}" presName="childText3" presStyleLbl="solidAlignAcc1" presStyleIdx="2" presStyleCnt="3">
        <dgm:presLayoutVars>
          <dgm:chMax val="0"/>
          <dgm:chPref val="0"/>
          <dgm:bulletEnabled val="1"/>
        </dgm:presLayoutVars>
      </dgm:prSet>
      <dgm:spPr/>
      <dgm:t>
        <a:bodyPr/>
        <a:lstStyle/>
        <a:p>
          <a:endParaRPr lang="zh-TW" altLang="en-US"/>
        </a:p>
      </dgm:t>
    </dgm:pt>
  </dgm:ptLst>
  <dgm:cxnLst>
    <dgm:cxn modelId="{A5ED77B6-1CFD-4804-B10C-342B04D08041}" type="presOf" srcId="{3947CB76-89F4-431E-91DC-36C72541E467}" destId="{97968F46-BA54-453E-B894-E9B3BB8A46C5}" srcOrd="0" destOrd="0" presId="urn:microsoft.com/office/officeart/2009/3/layout/IncreasingArrowsProcess"/>
    <dgm:cxn modelId="{776AE4AD-5B59-4090-9DCA-0FE771CEDB91}" type="presOf" srcId="{2E7B4666-8AD7-4952-BA53-20B628A7D130}" destId="{22D7FDC5-A7C4-46DF-A262-2605CC50CFC1}" srcOrd="0" destOrd="0" presId="urn:microsoft.com/office/officeart/2009/3/layout/IncreasingArrowsProcess"/>
    <dgm:cxn modelId="{17D76301-1F2E-4295-9576-778C21CA8370}" type="presOf" srcId="{82959339-A51E-47AE-BED9-C1315296433B}" destId="{6A6279E1-1B14-4E83-808B-D88E26BAF1AE}" srcOrd="0" destOrd="0" presId="urn:microsoft.com/office/officeart/2009/3/layout/IncreasingArrowsProcess"/>
    <dgm:cxn modelId="{ECBB1AFE-7995-45F5-BA6C-6B308E8858E8}" srcId="{82959339-A51E-47AE-BED9-C1315296433B}" destId="{2E7B4666-8AD7-4952-BA53-20B628A7D130}" srcOrd="0" destOrd="0" parTransId="{9F0D5573-16A1-440D-BB47-A5809E90EEBA}" sibTransId="{864C63C4-0AE7-4220-95A3-657E06453CFA}"/>
    <dgm:cxn modelId="{B6CE36EA-3BE1-4EBD-99A4-BBA4B72E04A9}" type="presOf" srcId="{89B6AF51-835F-45D6-A2D1-E7870F0BD015}" destId="{22C8581A-B544-4D18-9E0A-EAD578C42146}" srcOrd="0" destOrd="0" presId="urn:microsoft.com/office/officeart/2009/3/layout/IncreasingArrowsProcess"/>
    <dgm:cxn modelId="{940E7450-6408-4C3F-8242-CCF2D5F0D97E}" srcId="{89B6AF51-835F-45D6-A2D1-E7870F0BD015}" destId="{D4DF9EBE-F87C-4B31-B8BC-9F1CCAA9A689}" srcOrd="0" destOrd="0" parTransId="{AC3F9B21-AD92-4EB7-B97A-A3CB9365FFC3}" sibTransId="{D23F4509-AACC-43E7-807D-A7B22DBBE467}"/>
    <dgm:cxn modelId="{ED7E752E-5F99-4C10-8D0B-8510BEBDD9BF}" srcId="{3947CB76-89F4-431E-91DC-36C72541E467}" destId="{89B6AF51-835F-45D6-A2D1-E7870F0BD015}" srcOrd="0" destOrd="0" parTransId="{D76937CD-450C-4CB6-8CEF-0ABC4AD17088}" sibTransId="{1BD163E4-90E2-44A6-8789-4A9414320C79}"/>
    <dgm:cxn modelId="{8E558685-2C64-4574-B173-D5F645706174}" type="presOf" srcId="{D4DF9EBE-F87C-4B31-B8BC-9F1CCAA9A689}" destId="{FF1562F2-0116-4C32-97C1-7903CB8EA7F2}" srcOrd="0" destOrd="0" presId="urn:microsoft.com/office/officeart/2009/3/layout/IncreasingArrowsProcess"/>
    <dgm:cxn modelId="{480CD649-68D9-4045-9697-D055D9B916C4}" srcId="{3947CB76-89F4-431E-91DC-36C72541E467}" destId="{73485B54-C94F-44ED-A7B1-D017B1043B44}" srcOrd="2" destOrd="0" parTransId="{FD034C93-F8F9-43D0-9A95-A92BE966430B}" sibTransId="{07E9D6B9-7198-4BB9-8461-7B1BD39A92CA}"/>
    <dgm:cxn modelId="{68C82500-8E31-4B13-8322-5073008025B2}" srcId="{3947CB76-89F4-431E-91DC-36C72541E467}" destId="{82959339-A51E-47AE-BED9-C1315296433B}" srcOrd="1" destOrd="0" parTransId="{DC9205AE-5EE4-4BE1-AABC-391708E4CC6A}" sibTransId="{B2062C84-A13D-4605-BBD6-AD798DA04B62}"/>
    <dgm:cxn modelId="{833DD156-BAEC-4230-80D9-55B415729EC7}" srcId="{73485B54-C94F-44ED-A7B1-D017B1043B44}" destId="{068217D7-796D-462E-BEE4-4241E414D5C1}" srcOrd="0" destOrd="0" parTransId="{E3917777-AC75-4DF5-B8EC-4C2F77BF698E}" sibTransId="{A9DF8BA2-235B-4CB0-8C81-2A0A64CC4B3F}"/>
    <dgm:cxn modelId="{243A33BD-4F12-4D6A-9B6D-9B4D75D230D5}" type="presOf" srcId="{73485B54-C94F-44ED-A7B1-D017B1043B44}" destId="{30F734C6-EF81-461D-AA54-B4A871BA339B}" srcOrd="0" destOrd="0" presId="urn:microsoft.com/office/officeart/2009/3/layout/IncreasingArrowsProcess"/>
    <dgm:cxn modelId="{912B9F0D-D30B-4FE5-9DA9-0C566CE8B1D6}" type="presOf" srcId="{068217D7-796D-462E-BEE4-4241E414D5C1}" destId="{3473008B-9E76-4B87-BA69-1D00F86702E2}" srcOrd="0" destOrd="0" presId="urn:microsoft.com/office/officeart/2009/3/layout/IncreasingArrowsProcess"/>
    <dgm:cxn modelId="{01A8C9E5-DE35-4E0D-A029-509DEFED9EB7}" type="presParOf" srcId="{97968F46-BA54-453E-B894-E9B3BB8A46C5}" destId="{22C8581A-B544-4D18-9E0A-EAD578C42146}" srcOrd="0" destOrd="0" presId="urn:microsoft.com/office/officeart/2009/3/layout/IncreasingArrowsProcess"/>
    <dgm:cxn modelId="{8DCDFCBF-F405-4D2C-AEEA-B7B6CED166E2}" type="presParOf" srcId="{97968F46-BA54-453E-B894-E9B3BB8A46C5}" destId="{FF1562F2-0116-4C32-97C1-7903CB8EA7F2}" srcOrd="1" destOrd="0" presId="urn:microsoft.com/office/officeart/2009/3/layout/IncreasingArrowsProcess"/>
    <dgm:cxn modelId="{186BFB91-3836-4720-933B-ADED6719EA25}" type="presParOf" srcId="{97968F46-BA54-453E-B894-E9B3BB8A46C5}" destId="{6A6279E1-1B14-4E83-808B-D88E26BAF1AE}" srcOrd="2" destOrd="0" presId="urn:microsoft.com/office/officeart/2009/3/layout/IncreasingArrowsProcess"/>
    <dgm:cxn modelId="{3A735098-7B29-4CA0-94AC-32F882B77D45}" type="presParOf" srcId="{97968F46-BA54-453E-B894-E9B3BB8A46C5}" destId="{22D7FDC5-A7C4-46DF-A262-2605CC50CFC1}" srcOrd="3" destOrd="0" presId="urn:microsoft.com/office/officeart/2009/3/layout/IncreasingArrowsProcess"/>
    <dgm:cxn modelId="{C6A7F1E6-DD10-4038-9D83-FEC135DDAAC8}" type="presParOf" srcId="{97968F46-BA54-453E-B894-E9B3BB8A46C5}" destId="{30F734C6-EF81-461D-AA54-B4A871BA339B}" srcOrd="4" destOrd="0" presId="urn:microsoft.com/office/officeart/2009/3/layout/IncreasingArrowsProcess"/>
    <dgm:cxn modelId="{8406A0A8-140B-40FB-AC70-87BB48FCCDA3}" type="presParOf" srcId="{97968F46-BA54-453E-B894-E9B3BB8A46C5}" destId="{3473008B-9E76-4B87-BA69-1D00F86702E2}"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597563-4B0A-4EC2-9452-D6D9D6698E1E}" type="doc">
      <dgm:prSet loTypeId="urn:microsoft.com/office/officeart/2005/8/layout/radial6" loCatId="relationship" qsTypeId="urn:microsoft.com/office/officeart/2005/8/quickstyle/simple1" qsCatId="simple" csTypeId="urn:microsoft.com/office/officeart/2005/8/colors/accent3_1" csCatId="accent3" phldr="1"/>
      <dgm:spPr/>
      <dgm:t>
        <a:bodyPr/>
        <a:lstStyle/>
        <a:p>
          <a:endParaRPr lang="zh-TW" altLang="en-US"/>
        </a:p>
      </dgm:t>
    </dgm:pt>
    <dgm:pt modelId="{35942E1F-F468-48C4-8080-AD05AE42BA24}">
      <dgm:prSet phldrT="[文字]" custT="1"/>
      <dgm:spPr/>
      <dgm:t>
        <a:bodyPr/>
        <a:lstStyle/>
        <a:p>
          <a:r>
            <a:rPr lang="zh-TW" altLang="en-US" sz="3200" dirty="0">
              <a:latin typeface="微軟正黑體" panose="020B0604030504040204" pitchFamily="34" charset="-120"/>
              <a:ea typeface="微軟正黑體" panose="020B0604030504040204" pitchFamily="34" charset="-120"/>
            </a:rPr>
            <a:t>與人分享</a:t>
          </a:r>
        </a:p>
      </dgm:t>
    </dgm:pt>
    <dgm:pt modelId="{D22F4F95-3141-42E3-90DE-5DCB8052E6EF}" type="par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16E42-306F-447A-8AEB-D295E2F27FB8}" type="sib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747693E-A1D1-4A7C-9059-9B83AB3BC83A}">
      <dgm:prSet phldrT="[文字]"/>
      <dgm:spPr/>
      <dgm:t>
        <a:bodyPr/>
        <a:lstStyle/>
        <a:p>
          <a:r>
            <a:rPr lang="zh-TW" altLang="en-US" b="1" i="0" dirty="0">
              <a:latin typeface="微軟正黑體" panose="020B0604030504040204" pitchFamily="34" charset="-120"/>
              <a:ea typeface="微軟正黑體" panose="020B0604030504040204" pitchFamily="34" charset="-120"/>
            </a:rPr>
            <a:t>感謝或讚賞他人</a:t>
          </a:r>
          <a:endParaRPr lang="zh-TW" altLang="en-US" dirty="0">
            <a:latin typeface="微軟正黑體" panose="020B0604030504040204" pitchFamily="34" charset="-120"/>
            <a:ea typeface="微軟正黑體" panose="020B0604030504040204" pitchFamily="34" charset="-120"/>
          </a:endParaRPr>
        </a:p>
      </dgm:t>
    </dgm:pt>
    <dgm:pt modelId="{3FB5F34F-1D11-440B-91C1-4F55FE240797}" type="par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96AB460-A34A-4341-8684-BD509B4A6159}" type="sib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28F5C-D897-4E78-B301-A872E4A4E9EE}">
      <dgm:prSet phldrT="[文字]"/>
      <dgm:spPr/>
      <dgm:t>
        <a:bodyPr/>
        <a:lstStyle/>
        <a:p>
          <a:r>
            <a:rPr lang="zh-TW" altLang="en-US" b="1" i="0" dirty="0">
              <a:latin typeface="微軟正黑體" panose="020B0604030504040204" pitchFamily="34" charset="-120"/>
              <a:ea typeface="微軟正黑體" panose="020B0604030504040204" pitchFamily="34" charset="-120"/>
            </a:rPr>
            <a:t>善待和幫助他人</a:t>
          </a:r>
          <a:endParaRPr lang="zh-TW" altLang="en-US" dirty="0">
            <a:latin typeface="微軟正黑體" panose="020B0604030504040204" pitchFamily="34" charset="-120"/>
            <a:ea typeface="微軟正黑體" panose="020B0604030504040204" pitchFamily="34" charset="-120"/>
          </a:endParaRPr>
        </a:p>
      </dgm:t>
    </dgm:pt>
    <dgm:pt modelId="{5591F3AA-5E4D-4942-A366-EF1E225262E9}" type="par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554C1CB-F7DC-41AF-901C-5CB35EEAA0C0}" type="sib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824765-B77C-49D3-87E5-F156D8A3488D}">
      <dgm:prSet phldrT="[文字]"/>
      <dgm:spPr/>
      <dgm:t>
        <a:bodyPr/>
        <a:lstStyle/>
        <a:p>
          <a:r>
            <a:rPr lang="zh-TW" altLang="en-US" b="1" i="0" dirty="0">
              <a:latin typeface="微軟正黑體" panose="020B0604030504040204" pitchFamily="34" charset="-120"/>
              <a:ea typeface="微軟正黑體" panose="020B0604030504040204" pitchFamily="34" charset="-120"/>
            </a:rPr>
            <a:t>與朋友見面交流</a:t>
          </a:r>
          <a:endParaRPr lang="zh-TW" altLang="en-US" dirty="0">
            <a:latin typeface="微軟正黑體" panose="020B0604030504040204" pitchFamily="34" charset="-120"/>
            <a:ea typeface="微軟正黑體" panose="020B0604030504040204" pitchFamily="34" charset="-120"/>
          </a:endParaRPr>
        </a:p>
      </dgm:t>
    </dgm:pt>
    <dgm:pt modelId="{15F65C6B-EF60-4261-9268-0009DC82DD09}" type="par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0B48BA9-9C31-4541-AFB3-D0872F6C22B3}" type="sib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E2E8F8B-1C74-4624-97A3-36EFF9EE40AB}">
      <dgm:prSet phldrT="[文字]" custT="1"/>
      <dgm:spPr/>
      <dgm:t>
        <a:bodyPr/>
        <a:lstStyle/>
        <a:p>
          <a:r>
            <a:rPr lang="zh-TW" altLang="en-US" sz="2400" b="1" i="0" dirty="0">
              <a:latin typeface="微軟正黑體" panose="020B0604030504040204" pitchFamily="34" charset="-120"/>
              <a:ea typeface="微軟正黑體" panose="020B0604030504040204" pitchFamily="34" charset="-120"/>
            </a:rPr>
            <a:t>與人傾訴以獲取支持</a:t>
          </a:r>
          <a:endParaRPr lang="en-US" altLang="zh-TW" sz="2400" b="1" i="0" dirty="0">
            <a:latin typeface="微軟正黑體" panose="020B0604030504040204" pitchFamily="34" charset="-120"/>
            <a:ea typeface="微軟正黑體" panose="020B0604030504040204" pitchFamily="34" charset="-120"/>
          </a:endParaRPr>
        </a:p>
      </dgm:t>
    </dgm:pt>
    <dgm:pt modelId="{DCC96C4D-BE74-4C30-9FBE-486D99354682}" type="par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544F7C-CFED-4F7A-A0C0-984AA07FF82C}" type="sib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276561F-D724-432E-A8B3-0F0A0F9AC5FE}">
      <dgm:prSet phldrT="[文字]"/>
      <dgm:spPr/>
      <dgm:t>
        <a:bodyPr/>
        <a:lstStyle/>
        <a:p>
          <a:r>
            <a:rPr lang="zh-TW" altLang="zh-TW" b="1" i="0" dirty="0">
              <a:latin typeface="微軟正黑體" panose="020B0604030504040204" pitchFamily="34" charset="-120"/>
              <a:ea typeface="微軟正黑體" panose="020B0604030504040204" pitchFamily="34" charset="-120"/>
            </a:rPr>
            <a:t>多與家人相處溝通</a:t>
          </a:r>
          <a:endParaRPr lang="en-US" altLang="zh-TW" b="1" i="0" dirty="0">
            <a:latin typeface="微軟正黑體" panose="020B0604030504040204" pitchFamily="34" charset="-120"/>
            <a:ea typeface="微軟正黑體" panose="020B0604030504040204" pitchFamily="34" charset="-120"/>
          </a:endParaRPr>
        </a:p>
      </dgm:t>
    </dgm:pt>
    <dgm:pt modelId="{1E4F8CAD-E1CE-457D-9666-9EE64A51FC78}" type="par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719FF1D-8050-4F7A-ACCC-FCC45F8A1CE6}" type="sib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42DAF08-4F11-4356-A3A1-300943CFC8AB}" type="pres">
      <dgm:prSet presAssocID="{56597563-4B0A-4EC2-9452-D6D9D6698E1E}" presName="Name0" presStyleCnt="0">
        <dgm:presLayoutVars>
          <dgm:chMax val="1"/>
          <dgm:dir/>
          <dgm:animLvl val="ctr"/>
          <dgm:resizeHandles val="exact"/>
        </dgm:presLayoutVars>
      </dgm:prSet>
      <dgm:spPr/>
      <dgm:t>
        <a:bodyPr/>
        <a:lstStyle/>
        <a:p>
          <a:endParaRPr lang="zh-TW" altLang="en-US"/>
        </a:p>
      </dgm:t>
    </dgm:pt>
    <dgm:pt modelId="{A3F1AE4F-3CE6-4E7A-B13B-B22DF1EDEBBA}" type="pres">
      <dgm:prSet presAssocID="{35942E1F-F468-48C4-8080-AD05AE42BA24}" presName="centerShape" presStyleLbl="node0" presStyleIdx="0" presStyleCnt="1"/>
      <dgm:spPr/>
      <dgm:t>
        <a:bodyPr/>
        <a:lstStyle/>
        <a:p>
          <a:endParaRPr lang="zh-TW" altLang="en-US"/>
        </a:p>
      </dgm:t>
    </dgm:pt>
    <dgm:pt modelId="{3F04E739-4FD3-4F2E-9FF0-954739C6F6E0}" type="pres">
      <dgm:prSet presAssocID="{0747693E-A1D1-4A7C-9059-9B83AB3BC83A}" presName="node" presStyleLbl="node1" presStyleIdx="0" presStyleCnt="5">
        <dgm:presLayoutVars>
          <dgm:bulletEnabled val="1"/>
        </dgm:presLayoutVars>
      </dgm:prSet>
      <dgm:spPr/>
      <dgm:t>
        <a:bodyPr/>
        <a:lstStyle/>
        <a:p>
          <a:endParaRPr lang="zh-TW" altLang="en-US"/>
        </a:p>
      </dgm:t>
    </dgm:pt>
    <dgm:pt modelId="{C93B7737-ABAE-4FDA-A9EF-2D8D7945C705}" type="pres">
      <dgm:prSet presAssocID="{0747693E-A1D1-4A7C-9059-9B83AB3BC83A}" presName="dummy" presStyleCnt="0"/>
      <dgm:spPr/>
    </dgm:pt>
    <dgm:pt modelId="{1FF405BD-57D9-453A-87D7-0A23711FC18B}" type="pres">
      <dgm:prSet presAssocID="{896AB460-A34A-4341-8684-BD509B4A6159}" presName="sibTrans" presStyleLbl="sibTrans2D1" presStyleIdx="0" presStyleCnt="5"/>
      <dgm:spPr/>
      <dgm:t>
        <a:bodyPr/>
        <a:lstStyle/>
        <a:p>
          <a:endParaRPr lang="zh-TW" altLang="en-US"/>
        </a:p>
      </dgm:t>
    </dgm:pt>
    <dgm:pt modelId="{7466313C-4646-423B-80E5-FD94969167B3}" type="pres">
      <dgm:prSet presAssocID="{A3828F5C-D897-4E78-B301-A872E4A4E9EE}" presName="node" presStyleLbl="node1" presStyleIdx="1" presStyleCnt="5">
        <dgm:presLayoutVars>
          <dgm:bulletEnabled val="1"/>
        </dgm:presLayoutVars>
      </dgm:prSet>
      <dgm:spPr/>
      <dgm:t>
        <a:bodyPr/>
        <a:lstStyle/>
        <a:p>
          <a:endParaRPr lang="zh-TW" altLang="en-US"/>
        </a:p>
      </dgm:t>
    </dgm:pt>
    <dgm:pt modelId="{24655869-A841-421B-88A2-B47ED7E0AAD7}" type="pres">
      <dgm:prSet presAssocID="{A3828F5C-D897-4E78-B301-A872E4A4E9EE}" presName="dummy" presStyleCnt="0"/>
      <dgm:spPr/>
    </dgm:pt>
    <dgm:pt modelId="{93359CBE-7B78-486C-A43A-4998E2885E51}" type="pres">
      <dgm:prSet presAssocID="{E554C1CB-F7DC-41AF-901C-5CB35EEAA0C0}" presName="sibTrans" presStyleLbl="sibTrans2D1" presStyleIdx="1" presStyleCnt="5"/>
      <dgm:spPr/>
      <dgm:t>
        <a:bodyPr/>
        <a:lstStyle/>
        <a:p>
          <a:endParaRPr lang="zh-TW" altLang="en-US"/>
        </a:p>
      </dgm:t>
    </dgm:pt>
    <dgm:pt modelId="{A336D3A4-2CC6-48CC-AB00-9A186733E9B3}" type="pres">
      <dgm:prSet presAssocID="{CA824765-B77C-49D3-87E5-F156D8A3488D}" presName="node" presStyleLbl="node1" presStyleIdx="2" presStyleCnt="5">
        <dgm:presLayoutVars>
          <dgm:bulletEnabled val="1"/>
        </dgm:presLayoutVars>
      </dgm:prSet>
      <dgm:spPr/>
      <dgm:t>
        <a:bodyPr/>
        <a:lstStyle/>
        <a:p>
          <a:endParaRPr lang="zh-TW" altLang="en-US"/>
        </a:p>
      </dgm:t>
    </dgm:pt>
    <dgm:pt modelId="{898BC926-2559-4799-B415-9753483D7D15}" type="pres">
      <dgm:prSet presAssocID="{CA824765-B77C-49D3-87E5-F156D8A3488D}" presName="dummy" presStyleCnt="0"/>
      <dgm:spPr/>
    </dgm:pt>
    <dgm:pt modelId="{FD3657E2-D9DD-4EE1-A8FB-D98C701E6574}" type="pres">
      <dgm:prSet presAssocID="{F0B48BA9-9C31-4541-AFB3-D0872F6C22B3}" presName="sibTrans" presStyleLbl="sibTrans2D1" presStyleIdx="2" presStyleCnt="5"/>
      <dgm:spPr/>
      <dgm:t>
        <a:bodyPr/>
        <a:lstStyle/>
        <a:p>
          <a:endParaRPr lang="zh-TW" altLang="en-US"/>
        </a:p>
      </dgm:t>
    </dgm:pt>
    <dgm:pt modelId="{B3BB4C35-AA88-4C21-A42C-DA7A29912ECE}" type="pres">
      <dgm:prSet presAssocID="{7E2E8F8B-1C74-4624-97A3-36EFF9EE40AB}" presName="node" presStyleLbl="node1" presStyleIdx="3" presStyleCnt="5" custScaleX="99679">
        <dgm:presLayoutVars>
          <dgm:bulletEnabled val="1"/>
        </dgm:presLayoutVars>
      </dgm:prSet>
      <dgm:spPr/>
      <dgm:t>
        <a:bodyPr/>
        <a:lstStyle/>
        <a:p>
          <a:endParaRPr lang="zh-TW" altLang="en-US"/>
        </a:p>
      </dgm:t>
    </dgm:pt>
    <dgm:pt modelId="{CB87A8DC-115B-4DF4-9784-EF240E36819B}" type="pres">
      <dgm:prSet presAssocID="{7E2E8F8B-1C74-4624-97A3-36EFF9EE40AB}" presName="dummy" presStyleCnt="0"/>
      <dgm:spPr/>
    </dgm:pt>
    <dgm:pt modelId="{0AC79BA3-1D62-4444-924F-487A3F76CDF0}" type="pres">
      <dgm:prSet presAssocID="{CA544F7C-CFED-4F7A-A0C0-984AA07FF82C}" presName="sibTrans" presStyleLbl="sibTrans2D1" presStyleIdx="3" presStyleCnt="5"/>
      <dgm:spPr/>
      <dgm:t>
        <a:bodyPr/>
        <a:lstStyle/>
        <a:p>
          <a:endParaRPr lang="zh-TW" altLang="en-US"/>
        </a:p>
      </dgm:t>
    </dgm:pt>
    <dgm:pt modelId="{9AB763C8-FBE8-41BC-9979-5C8FF5584DE7}" type="pres">
      <dgm:prSet presAssocID="{D276561F-D724-432E-A8B3-0F0A0F9AC5FE}" presName="node" presStyleLbl="node1" presStyleIdx="4" presStyleCnt="5">
        <dgm:presLayoutVars>
          <dgm:bulletEnabled val="1"/>
        </dgm:presLayoutVars>
      </dgm:prSet>
      <dgm:spPr/>
      <dgm:t>
        <a:bodyPr/>
        <a:lstStyle/>
        <a:p>
          <a:endParaRPr lang="zh-TW" altLang="en-US"/>
        </a:p>
      </dgm:t>
    </dgm:pt>
    <dgm:pt modelId="{EF6D6E65-2CEC-4E9C-80A7-EE07ED61F7D0}" type="pres">
      <dgm:prSet presAssocID="{D276561F-D724-432E-A8B3-0F0A0F9AC5FE}" presName="dummy" presStyleCnt="0"/>
      <dgm:spPr/>
    </dgm:pt>
    <dgm:pt modelId="{A15F4171-8BBF-45D9-B489-10C17A761B4F}" type="pres">
      <dgm:prSet presAssocID="{F719FF1D-8050-4F7A-ACCC-FCC45F8A1CE6}" presName="sibTrans" presStyleLbl="sibTrans2D1" presStyleIdx="4" presStyleCnt="5"/>
      <dgm:spPr/>
      <dgm:t>
        <a:bodyPr/>
        <a:lstStyle/>
        <a:p>
          <a:endParaRPr lang="zh-TW" altLang="en-US"/>
        </a:p>
      </dgm:t>
    </dgm:pt>
  </dgm:ptLst>
  <dgm:cxnLst>
    <dgm:cxn modelId="{B6CB95F2-75D9-4A87-8498-30AF110BADB3}" srcId="{56597563-4B0A-4EC2-9452-D6D9D6698E1E}" destId="{35942E1F-F468-48C4-8080-AD05AE42BA24}" srcOrd="0" destOrd="0" parTransId="{D22F4F95-3141-42E3-90DE-5DCB8052E6EF}" sibTransId="{A3816E42-306F-447A-8AEB-D295E2F27FB8}"/>
    <dgm:cxn modelId="{E80E695A-A57D-45F3-A15F-BC2EC49D9DD7}" type="presOf" srcId="{896AB460-A34A-4341-8684-BD509B4A6159}" destId="{1FF405BD-57D9-453A-87D7-0A23711FC18B}" srcOrd="0" destOrd="0" presId="urn:microsoft.com/office/officeart/2005/8/layout/radial6"/>
    <dgm:cxn modelId="{0E1A5DC9-454B-4D08-9558-048616F42A31}" type="presOf" srcId="{7E2E8F8B-1C74-4624-97A3-36EFF9EE40AB}" destId="{B3BB4C35-AA88-4C21-A42C-DA7A29912ECE}" srcOrd="0" destOrd="0" presId="urn:microsoft.com/office/officeart/2005/8/layout/radial6"/>
    <dgm:cxn modelId="{0EC6F4F6-0464-4093-B397-721E2BE1A41A}" type="presOf" srcId="{35942E1F-F468-48C4-8080-AD05AE42BA24}" destId="{A3F1AE4F-3CE6-4E7A-B13B-B22DF1EDEBBA}" srcOrd="0" destOrd="0" presId="urn:microsoft.com/office/officeart/2005/8/layout/radial6"/>
    <dgm:cxn modelId="{0CDD0BEC-1AA9-4DC5-A14C-D11C9F978D4D}" type="presOf" srcId="{A3828F5C-D897-4E78-B301-A872E4A4E9EE}" destId="{7466313C-4646-423B-80E5-FD94969167B3}" srcOrd="0" destOrd="0" presId="urn:microsoft.com/office/officeart/2005/8/layout/radial6"/>
    <dgm:cxn modelId="{007EA7AB-9C7D-4550-B97A-B4886E1B7067}" type="presOf" srcId="{F0B48BA9-9C31-4541-AFB3-D0872F6C22B3}" destId="{FD3657E2-D9DD-4EE1-A8FB-D98C701E6574}" srcOrd="0" destOrd="0" presId="urn:microsoft.com/office/officeart/2005/8/layout/radial6"/>
    <dgm:cxn modelId="{6DCD5BCD-8F02-4D4D-A28C-F24AFA26018E}" type="presOf" srcId="{CA824765-B77C-49D3-87E5-F156D8A3488D}" destId="{A336D3A4-2CC6-48CC-AB00-9A186733E9B3}" srcOrd="0" destOrd="0" presId="urn:microsoft.com/office/officeart/2005/8/layout/radial6"/>
    <dgm:cxn modelId="{8D9C7C86-C1DD-4BCB-ABA9-C0688484F14E}" srcId="{35942E1F-F468-48C4-8080-AD05AE42BA24}" destId="{A3828F5C-D897-4E78-B301-A872E4A4E9EE}" srcOrd="1" destOrd="0" parTransId="{5591F3AA-5E4D-4942-A366-EF1E225262E9}" sibTransId="{E554C1CB-F7DC-41AF-901C-5CB35EEAA0C0}"/>
    <dgm:cxn modelId="{D0F2B9A2-FC21-4099-917D-9934ECAFC49D}" type="presOf" srcId="{56597563-4B0A-4EC2-9452-D6D9D6698E1E}" destId="{642DAF08-4F11-4356-A3A1-300943CFC8AB}" srcOrd="0" destOrd="0" presId="urn:microsoft.com/office/officeart/2005/8/layout/radial6"/>
    <dgm:cxn modelId="{6B49D1AA-85DE-4236-B9B6-4BF9B3F87427}" srcId="{35942E1F-F468-48C4-8080-AD05AE42BA24}" destId="{CA824765-B77C-49D3-87E5-F156D8A3488D}" srcOrd="2" destOrd="0" parTransId="{15F65C6B-EF60-4261-9268-0009DC82DD09}" sibTransId="{F0B48BA9-9C31-4541-AFB3-D0872F6C22B3}"/>
    <dgm:cxn modelId="{342D0350-F199-4F73-A92B-29FEB53B3D49}" srcId="{35942E1F-F468-48C4-8080-AD05AE42BA24}" destId="{0747693E-A1D1-4A7C-9059-9B83AB3BC83A}" srcOrd="0" destOrd="0" parTransId="{3FB5F34F-1D11-440B-91C1-4F55FE240797}" sibTransId="{896AB460-A34A-4341-8684-BD509B4A6159}"/>
    <dgm:cxn modelId="{49B144F8-2432-4B13-8088-06D12E4D4206}" type="presOf" srcId="{E554C1CB-F7DC-41AF-901C-5CB35EEAA0C0}" destId="{93359CBE-7B78-486C-A43A-4998E2885E51}" srcOrd="0" destOrd="0" presId="urn:microsoft.com/office/officeart/2005/8/layout/radial6"/>
    <dgm:cxn modelId="{6B3D4AC5-888D-4944-92AD-198410ECAB01}" type="presOf" srcId="{F719FF1D-8050-4F7A-ACCC-FCC45F8A1CE6}" destId="{A15F4171-8BBF-45D9-B489-10C17A761B4F}" srcOrd="0" destOrd="0" presId="urn:microsoft.com/office/officeart/2005/8/layout/radial6"/>
    <dgm:cxn modelId="{179CA348-D574-47D0-B1D6-A508BAD7ECB6}" type="presOf" srcId="{D276561F-D724-432E-A8B3-0F0A0F9AC5FE}" destId="{9AB763C8-FBE8-41BC-9979-5C8FF5584DE7}" srcOrd="0" destOrd="0" presId="urn:microsoft.com/office/officeart/2005/8/layout/radial6"/>
    <dgm:cxn modelId="{5BFDD1AE-F475-4AAE-A2A4-46F883543AF2}" type="presOf" srcId="{0747693E-A1D1-4A7C-9059-9B83AB3BC83A}" destId="{3F04E739-4FD3-4F2E-9FF0-954739C6F6E0}" srcOrd="0" destOrd="0" presId="urn:microsoft.com/office/officeart/2005/8/layout/radial6"/>
    <dgm:cxn modelId="{5DC39934-4153-422D-B401-19F6C98DC211}" type="presOf" srcId="{CA544F7C-CFED-4F7A-A0C0-984AA07FF82C}" destId="{0AC79BA3-1D62-4444-924F-487A3F76CDF0}" srcOrd="0" destOrd="0" presId="urn:microsoft.com/office/officeart/2005/8/layout/radial6"/>
    <dgm:cxn modelId="{B9C074FA-3C09-42F3-AB7B-82136A41BCC4}" srcId="{35942E1F-F468-48C4-8080-AD05AE42BA24}" destId="{7E2E8F8B-1C74-4624-97A3-36EFF9EE40AB}" srcOrd="3" destOrd="0" parTransId="{DCC96C4D-BE74-4C30-9FBE-486D99354682}" sibTransId="{CA544F7C-CFED-4F7A-A0C0-984AA07FF82C}"/>
    <dgm:cxn modelId="{9BBA6DA3-449E-4865-99D6-2A72F1F07205}" srcId="{35942E1F-F468-48C4-8080-AD05AE42BA24}" destId="{D276561F-D724-432E-A8B3-0F0A0F9AC5FE}" srcOrd="4" destOrd="0" parTransId="{1E4F8CAD-E1CE-457D-9666-9EE64A51FC78}" sibTransId="{F719FF1D-8050-4F7A-ACCC-FCC45F8A1CE6}"/>
    <dgm:cxn modelId="{DACAFED8-183D-4AC1-B777-5763577DF759}" type="presParOf" srcId="{642DAF08-4F11-4356-A3A1-300943CFC8AB}" destId="{A3F1AE4F-3CE6-4E7A-B13B-B22DF1EDEBBA}" srcOrd="0" destOrd="0" presId="urn:microsoft.com/office/officeart/2005/8/layout/radial6"/>
    <dgm:cxn modelId="{57D3A4A2-CA5F-477B-8128-C075DEECB078}" type="presParOf" srcId="{642DAF08-4F11-4356-A3A1-300943CFC8AB}" destId="{3F04E739-4FD3-4F2E-9FF0-954739C6F6E0}" srcOrd="1" destOrd="0" presId="urn:microsoft.com/office/officeart/2005/8/layout/radial6"/>
    <dgm:cxn modelId="{C841B443-8849-4848-BB84-3CDCBCF9DC90}" type="presParOf" srcId="{642DAF08-4F11-4356-A3A1-300943CFC8AB}" destId="{C93B7737-ABAE-4FDA-A9EF-2D8D7945C705}" srcOrd="2" destOrd="0" presId="urn:microsoft.com/office/officeart/2005/8/layout/radial6"/>
    <dgm:cxn modelId="{800A5807-B405-45BC-9729-EA27F914B74B}" type="presParOf" srcId="{642DAF08-4F11-4356-A3A1-300943CFC8AB}" destId="{1FF405BD-57D9-453A-87D7-0A23711FC18B}" srcOrd="3" destOrd="0" presId="urn:microsoft.com/office/officeart/2005/8/layout/radial6"/>
    <dgm:cxn modelId="{E47AC5D5-5C0D-4D10-B7C0-0783DA49EBD3}" type="presParOf" srcId="{642DAF08-4F11-4356-A3A1-300943CFC8AB}" destId="{7466313C-4646-423B-80E5-FD94969167B3}" srcOrd="4" destOrd="0" presId="urn:microsoft.com/office/officeart/2005/8/layout/radial6"/>
    <dgm:cxn modelId="{56BEB498-4DD2-4200-B6C3-7FE13F60026D}" type="presParOf" srcId="{642DAF08-4F11-4356-A3A1-300943CFC8AB}" destId="{24655869-A841-421B-88A2-B47ED7E0AAD7}" srcOrd="5" destOrd="0" presId="urn:microsoft.com/office/officeart/2005/8/layout/radial6"/>
    <dgm:cxn modelId="{6749D392-3F0C-46E1-8C4E-D022FD10E57B}" type="presParOf" srcId="{642DAF08-4F11-4356-A3A1-300943CFC8AB}" destId="{93359CBE-7B78-486C-A43A-4998E2885E51}" srcOrd="6" destOrd="0" presId="urn:microsoft.com/office/officeart/2005/8/layout/radial6"/>
    <dgm:cxn modelId="{F1EA104D-5553-4A67-ADD3-9530BEEE8275}" type="presParOf" srcId="{642DAF08-4F11-4356-A3A1-300943CFC8AB}" destId="{A336D3A4-2CC6-48CC-AB00-9A186733E9B3}" srcOrd="7" destOrd="0" presId="urn:microsoft.com/office/officeart/2005/8/layout/radial6"/>
    <dgm:cxn modelId="{CD801DBD-CBA6-4E99-BED2-3AECA0A44938}" type="presParOf" srcId="{642DAF08-4F11-4356-A3A1-300943CFC8AB}" destId="{898BC926-2559-4799-B415-9753483D7D15}" srcOrd="8" destOrd="0" presId="urn:microsoft.com/office/officeart/2005/8/layout/radial6"/>
    <dgm:cxn modelId="{746EA528-F08C-4296-A595-4797710FE9F6}" type="presParOf" srcId="{642DAF08-4F11-4356-A3A1-300943CFC8AB}" destId="{FD3657E2-D9DD-4EE1-A8FB-D98C701E6574}" srcOrd="9" destOrd="0" presId="urn:microsoft.com/office/officeart/2005/8/layout/radial6"/>
    <dgm:cxn modelId="{B917779D-F24B-4A02-B176-DBE377403459}" type="presParOf" srcId="{642DAF08-4F11-4356-A3A1-300943CFC8AB}" destId="{B3BB4C35-AA88-4C21-A42C-DA7A29912ECE}" srcOrd="10" destOrd="0" presId="urn:microsoft.com/office/officeart/2005/8/layout/radial6"/>
    <dgm:cxn modelId="{E80979C2-55E1-45E1-86AD-5FD506394B91}" type="presParOf" srcId="{642DAF08-4F11-4356-A3A1-300943CFC8AB}" destId="{CB87A8DC-115B-4DF4-9784-EF240E36819B}" srcOrd="11" destOrd="0" presId="urn:microsoft.com/office/officeart/2005/8/layout/radial6"/>
    <dgm:cxn modelId="{3965E220-3A14-41F0-8892-BAA54E3F4C18}" type="presParOf" srcId="{642DAF08-4F11-4356-A3A1-300943CFC8AB}" destId="{0AC79BA3-1D62-4444-924F-487A3F76CDF0}" srcOrd="12" destOrd="0" presId="urn:microsoft.com/office/officeart/2005/8/layout/radial6"/>
    <dgm:cxn modelId="{50B39333-2161-4440-BD8C-9C5781CA60C8}" type="presParOf" srcId="{642DAF08-4F11-4356-A3A1-300943CFC8AB}" destId="{9AB763C8-FBE8-41BC-9979-5C8FF5584DE7}" srcOrd="13" destOrd="0" presId="urn:microsoft.com/office/officeart/2005/8/layout/radial6"/>
    <dgm:cxn modelId="{F3C03E65-2153-4698-86E3-83E73B8AB2FB}" type="presParOf" srcId="{642DAF08-4F11-4356-A3A1-300943CFC8AB}" destId="{EF6D6E65-2CEC-4E9C-80A7-EE07ED61F7D0}" srcOrd="14" destOrd="0" presId="urn:microsoft.com/office/officeart/2005/8/layout/radial6"/>
    <dgm:cxn modelId="{8BA80B2B-6A86-42F5-A2A8-DFA54D6362D0}" type="presParOf" srcId="{642DAF08-4F11-4356-A3A1-300943CFC8AB}" destId="{A15F4171-8BBF-45D9-B489-10C17A761B4F}"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597563-4B0A-4EC2-9452-D6D9D6698E1E}" type="doc">
      <dgm:prSet loTypeId="urn:microsoft.com/office/officeart/2005/8/layout/radial6" loCatId="relationship" qsTypeId="urn:microsoft.com/office/officeart/2005/8/quickstyle/simple1" qsCatId="simple" csTypeId="urn:microsoft.com/office/officeart/2005/8/colors/accent3_1" csCatId="accent3" phldr="1"/>
      <dgm:spPr/>
      <dgm:t>
        <a:bodyPr/>
        <a:lstStyle/>
        <a:p>
          <a:endParaRPr lang="zh-TW" altLang="en-US"/>
        </a:p>
      </dgm:t>
    </dgm:pt>
    <dgm:pt modelId="{35942E1F-F468-48C4-8080-AD05AE42BA24}">
      <dgm:prSet phldrT="[文字]" custT="1"/>
      <dgm:spPr/>
      <dgm:t>
        <a:bodyPr/>
        <a:lstStyle/>
        <a:p>
          <a:r>
            <a:rPr lang="zh-TW" altLang="en-US" sz="3200" b="0" i="0" dirty="0">
              <a:latin typeface="微軟正黑體" panose="020B0604030504040204" pitchFamily="34" charset="-120"/>
              <a:ea typeface="微軟正黑體" panose="020B0604030504040204" pitchFamily="34" charset="-120"/>
            </a:rPr>
            <a:t>正面思維</a:t>
          </a:r>
          <a:endParaRPr lang="zh-TW" altLang="en-US" sz="3200" dirty="0">
            <a:latin typeface="微軟正黑體" panose="020B0604030504040204" pitchFamily="34" charset="-120"/>
            <a:ea typeface="微軟正黑體" panose="020B0604030504040204" pitchFamily="34" charset="-120"/>
          </a:endParaRPr>
        </a:p>
      </dgm:t>
    </dgm:pt>
    <dgm:pt modelId="{D22F4F95-3141-42E3-90DE-5DCB8052E6EF}" type="par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16E42-306F-447A-8AEB-D295E2F27FB8}" type="sib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747693E-A1D1-4A7C-9059-9B83AB3BC83A}">
      <dgm:prSet phldrT="[文字]" custT="1"/>
      <dgm:spPr/>
      <dgm:t>
        <a:bodyPr/>
        <a:lstStyle/>
        <a:p>
          <a:r>
            <a:rPr lang="zh-TW" altLang="en-US" sz="3200" b="1" i="0">
              <a:latin typeface="微軟正黑體" panose="020B0604030504040204" pitchFamily="34" charset="-120"/>
              <a:ea typeface="微軟正黑體" panose="020B0604030504040204" pitchFamily="34" charset="-120"/>
            </a:rPr>
            <a:t>懷有希望</a:t>
          </a:r>
          <a:endParaRPr lang="zh-TW" altLang="en-US" sz="3200" dirty="0">
            <a:latin typeface="微軟正黑體" panose="020B0604030504040204" pitchFamily="34" charset="-120"/>
            <a:ea typeface="微軟正黑體" panose="020B0604030504040204" pitchFamily="34" charset="-120"/>
          </a:endParaRPr>
        </a:p>
      </dgm:t>
    </dgm:pt>
    <dgm:pt modelId="{3FB5F34F-1D11-440B-91C1-4F55FE240797}" type="par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96AB460-A34A-4341-8684-BD509B4A6159}" type="sib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28F5C-D897-4E78-B301-A872E4A4E9EE}">
      <dgm:prSet phldrT="[文字]" custT="1"/>
      <dgm:spPr/>
      <dgm:t>
        <a:bodyPr/>
        <a:lstStyle/>
        <a:p>
          <a:r>
            <a:rPr lang="zh-TW" altLang="en-US" sz="3200" b="1" i="0">
              <a:latin typeface="微軟正黑體" panose="020B0604030504040204" pitchFamily="34" charset="-120"/>
              <a:ea typeface="微軟正黑體" panose="020B0604030504040204" pitchFamily="34" charset="-120"/>
            </a:rPr>
            <a:t>留意自己</a:t>
          </a:r>
          <a:endParaRPr lang="zh-TW" altLang="en-US" sz="3200" dirty="0">
            <a:latin typeface="微軟正黑體" panose="020B0604030504040204" pitchFamily="34" charset="-120"/>
            <a:ea typeface="微軟正黑體" panose="020B0604030504040204" pitchFamily="34" charset="-120"/>
          </a:endParaRPr>
        </a:p>
      </dgm:t>
    </dgm:pt>
    <dgm:pt modelId="{5591F3AA-5E4D-4942-A366-EF1E225262E9}" type="par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554C1CB-F7DC-41AF-901C-5CB35EEAA0C0}" type="sib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824765-B77C-49D3-87E5-F156D8A3488D}">
      <dgm:prSet phldrT="[文字]" custT="1"/>
      <dgm:spPr/>
      <dgm:t>
        <a:bodyPr/>
        <a:lstStyle/>
        <a:p>
          <a:r>
            <a:rPr lang="zh-TW" altLang="en-US" sz="3200" b="1" i="0">
              <a:latin typeface="微軟正黑體" panose="020B0604030504040204" pitchFamily="34" charset="-120"/>
              <a:ea typeface="微軟正黑體" panose="020B0604030504040204" pitchFamily="34" charset="-120"/>
            </a:rPr>
            <a:t>相信自己</a:t>
          </a:r>
          <a:endParaRPr lang="zh-TW" altLang="en-US" sz="3200" dirty="0">
            <a:latin typeface="微軟正黑體" panose="020B0604030504040204" pitchFamily="34" charset="-120"/>
            <a:ea typeface="微軟正黑體" panose="020B0604030504040204" pitchFamily="34" charset="-120"/>
          </a:endParaRPr>
        </a:p>
      </dgm:t>
    </dgm:pt>
    <dgm:pt modelId="{15F65C6B-EF60-4261-9268-0009DC82DD09}" type="par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0B48BA9-9C31-4541-AFB3-D0872F6C22B3}" type="sib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E2E8F8B-1C74-4624-97A3-36EFF9EE40AB}">
      <dgm:prSet phldrT="[文字]" custT="1"/>
      <dgm:spPr/>
      <dgm:t>
        <a:bodyPr/>
        <a:lstStyle/>
        <a:p>
          <a:r>
            <a:rPr lang="zh-TW" altLang="en-US" sz="3200" b="1" i="0">
              <a:latin typeface="微軟正黑體" panose="020B0604030504040204" pitchFamily="34" charset="-120"/>
              <a:ea typeface="微軟正黑體" panose="020B0604030504040204" pitchFamily="34" charset="-120"/>
            </a:rPr>
            <a:t>設定目標</a:t>
          </a:r>
          <a:endParaRPr lang="en-US" altLang="zh-TW" sz="3200" b="1" i="0" dirty="0">
            <a:latin typeface="微軟正黑體" panose="020B0604030504040204" pitchFamily="34" charset="-120"/>
            <a:ea typeface="微軟正黑體" panose="020B0604030504040204" pitchFamily="34" charset="-120"/>
          </a:endParaRPr>
        </a:p>
      </dgm:t>
    </dgm:pt>
    <dgm:pt modelId="{DCC96C4D-BE74-4C30-9FBE-486D99354682}" type="par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544F7C-CFED-4F7A-A0C0-984AA07FF82C}" type="sib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276561F-D724-432E-A8B3-0F0A0F9AC5FE}">
      <dgm:prSet phldrT="[文字]" custT="1"/>
      <dgm:spPr/>
      <dgm:t>
        <a:bodyPr/>
        <a:lstStyle/>
        <a:p>
          <a:r>
            <a:rPr lang="zh-TW" altLang="en-US" sz="3200" b="1" i="0" dirty="0">
              <a:latin typeface="微軟正黑體" panose="020B0604030504040204" pitchFamily="34" charset="-120"/>
              <a:ea typeface="微軟正黑體" panose="020B0604030504040204" pitchFamily="34" charset="-120"/>
            </a:rPr>
            <a:t>心存感恩</a:t>
          </a:r>
          <a:endParaRPr lang="en-US" altLang="zh-TW" sz="3200" b="1" i="0" dirty="0">
            <a:latin typeface="微軟正黑體" panose="020B0604030504040204" pitchFamily="34" charset="-120"/>
            <a:ea typeface="微軟正黑體" panose="020B0604030504040204" pitchFamily="34" charset="-120"/>
          </a:endParaRPr>
        </a:p>
      </dgm:t>
    </dgm:pt>
    <dgm:pt modelId="{1E4F8CAD-E1CE-457D-9666-9EE64A51FC78}" type="par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719FF1D-8050-4F7A-ACCC-FCC45F8A1CE6}" type="sib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42DAF08-4F11-4356-A3A1-300943CFC8AB}" type="pres">
      <dgm:prSet presAssocID="{56597563-4B0A-4EC2-9452-D6D9D6698E1E}" presName="Name0" presStyleCnt="0">
        <dgm:presLayoutVars>
          <dgm:chMax val="1"/>
          <dgm:dir/>
          <dgm:animLvl val="ctr"/>
          <dgm:resizeHandles val="exact"/>
        </dgm:presLayoutVars>
      </dgm:prSet>
      <dgm:spPr/>
      <dgm:t>
        <a:bodyPr/>
        <a:lstStyle/>
        <a:p>
          <a:endParaRPr lang="zh-TW" altLang="en-US"/>
        </a:p>
      </dgm:t>
    </dgm:pt>
    <dgm:pt modelId="{A3F1AE4F-3CE6-4E7A-B13B-B22DF1EDEBBA}" type="pres">
      <dgm:prSet presAssocID="{35942E1F-F468-48C4-8080-AD05AE42BA24}" presName="centerShape" presStyleLbl="node0" presStyleIdx="0" presStyleCnt="1"/>
      <dgm:spPr/>
      <dgm:t>
        <a:bodyPr/>
        <a:lstStyle/>
        <a:p>
          <a:endParaRPr lang="zh-TW" altLang="en-US"/>
        </a:p>
      </dgm:t>
    </dgm:pt>
    <dgm:pt modelId="{3F04E739-4FD3-4F2E-9FF0-954739C6F6E0}" type="pres">
      <dgm:prSet presAssocID="{0747693E-A1D1-4A7C-9059-9B83AB3BC83A}" presName="node" presStyleLbl="node1" presStyleIdx="0" presStyleCnt="5">
        <dgm:presLayoutVars>
          <dgm:bulletEnabled val="1"/>
        </dgm:presLayoutVars>
      </dgm:prSet>
      <dgm:spPr/>
      <dgm:t>
        <a:bodyPr/>
        <a:lstStyle/>
        <a:p>
          <a:endParaRPr lang="zh-TW" altLang="en-US"/>
        </a:p>
      </dgm:t>
    </dgm:pt>
    <dgm:pt modelId="{C93B7737-ABAE-4FDA-A9EF-2D8D7945C705}" type="pres">
      <dgm:prSet presAssocID="{0747693E-A1D1-4A7C-9059-9B83AB3BC83A}" presName="dummy" presStyleCnt="0"/>
      <dgm:spPr/>
    </dgm:pt>
    <dgm:pt modelId="{1FF405BD-57D9-453A-87D7-0A23711FC18B}" type="pres">
      <dgm:prSet presAssocID="{896AB460-A34A-4341-8684-BD509B4A6159}" presName="sibTrans" presStyleLbl="sibTrans2D1" presStyleIdx="0" presStyleCnt="5"/>
      <dgm:spPr/>
      <dgm:t>
        <a:bodyPr/>
        <a:lstStyle/>
        <a:p>
          <a:endParaRPr lang="zh-TW" altLang="en-US"/>
        </a:p>
      </dgm:t>
    </dgm:pt>
    <dgm:pt modelId="{7466313C-4646-423B-80E5-FD94969167B3}" type="pres">
      <dgm:prSet presAssocID="{A3828F5C-D897-4E78-B301-A872E4A4E9EE}" presName="node" presStyleLbl="node1" presStyleIdx="1" presStyleCnt="5">
        <dgm:presLayoutVars>
          <dgm:bulletEnabled val="1"/>
        </dgm:presLayoutVars>
      </dgm:prSet>
      <dgm:spPr/>
      <dgm:t>
        <a:bodyPr/>
        <a:lstStyle/>
        <a:p>
          <a:endParaRPr lang="zh-TW" altLang="en-US"/>
        </a:p>
      </dgm:t>
    </dgm:pt>
    <dgm:pt modelId="{24655869-A841-421B-88A2-B47ED7E0AAD7}" type="pres">
      <dgm:prSet presAssocID="{A3828F5C-D897-4E78-B301-A872E4A4E9EE}" presName="dummy" presStyleCnt="0"/>
      <dgm:spPr/>
    </dgm:pt>
    <dgm:pt modelId="{93359CBE-7B78-486C-A43A-4998E2885E51}" type="pres">
      <dgm:prSet presAssocID="{E554C1CB-F7DC-41AF-901C-5CB35EEAA0C0}" presName="sibTrans" presStyleLbl="sibTrans2D1" presStyleIdx="1" presStyleCnt="5"/>
      <dgm:spPr/>
      <dgm:t>
        <a:bodyPr/>
        <a:lstStyle/>
        <a:p>
          <a:endParaRPr lang="zh-TW" altLang="en-US"/>
        </a:p>
      </dgm:t>
    </dgm:pt>
    <dgm:pt modelId="{A336D3A4-2CC6-48CC-AB00-9A186733E9B3}" type="pres">
      <dgm:prSet presAssocID="{CA824765-B77C-49D3-87E5-F156D8A3488D}" presName="node" presStyleLbl="node1" presStyleIdx="2" presStyleCnt="5">
        <dgm:presLayoutVars>
          <dgm:bulletEnabled val="1"/>
        </dgm:presLayoutVars>
      </dgm:prSet>
      <dgm:spPr/>
      <dgm:t>
        <a:bodyPr/>
        <a:lstStyle/>
        <a:p>
          <a:endParaRPr lang="zh-TW" altLang="en-US"/>
        </a:p>
      </dgm:t>
    </dgm:pt>
    <dgm:pt modelId="{898BC926-2559-4799-B415-9753483D7D15}" type="pres">
      <dgm:prSet presAssocID="{CA824765-B77C-49D3-87E5-F156D8A3488D}" presName="dummy" presStyleCnt="0"/>
      <dgm:spPr/>
    </dgm:pt>
    <dgm:pt modelId="{FD3657E2-D9DD-4EE1-A8FB-D98C701E6574}" type="pres">
      <dgm:prSet presAssocID="{F0B48BA9-9C31-4541-AFB3-D0872F6C22B3}" presName="sibTrans" presStyleLbl="sibTrans2D1" presStyleIdx="2" presStyleCnt="5"/>
      <dgm:spPr/>
      <dgm:t>
        <a:bodyPr/>
        <a:lstStyle/>
        <a:p>
          <a:endParaRPr lang="zh-TW" altLang="en-US"/>
        </a:p>
      </dgm:t>
    </dgm:pt>
    <dgm:pt modelId="{B3BB4C35-AA88-4C21-A42C-DA7A29912ECE}" type="pres">
      <dgm:prSet presAssocID="{7E2E8F8B-1C74-4624-97A3-36EFF9EE40AB}" presName="node" presStyleLbl="node1" presStyleIdx="3" presStyleCnt="5" custScaleX="99679">
        <dgm:presLayoutVars>
          <dgm:bulletEnabled val="1"/>
        </dgm:presLayoutVars>
      </dgm:prSet>
      <dgm:spPr/>
      <dgm:t>
        <a:bodyPr/>
        <a:lstStyle/>
        <a:p>
          <a:endParaRPr lang="zh-TW" altLang="en-US"/>
        </a:p>
      </dgm:t>
    </dgm:pt>
    <dgm:pt modelId="{CB87A8DC-115B-4DF4-9784-EF240E36819B}" type="pres">
      <dgm:prSet presAssocID="{7E2E8F8B-1C74-4624-97A3-36EFF9EE40AB}" presName="dummy" presStyleCnt="0"/>
      <dgm:spPr/>
    </dgm:pt>
    <dgm:pt modelId="{0AC79BA3-1D62-4444-924F-487A3F76CDF0}" type="pres">
      <dgm:prSet presAssocID="{CA544F7C-CFED-4F7A-A0C0-984AA07FF82C}" presName="sibTrans" presStyleLbl="sibTrans2D1" presStyleIdx="3" presStyleCnt="5"/>
      <dgm:spPr/>
      <dgm:t>
        <a:bodyPr/>
        <a:lstStyle/>
        <a:p>
          <a:endParaRPr lang="zh-TW" altLang="en-US"/>
        </a:p>
      </dgm:t>
    </dgm:pt>
    <dgm:pt modelId="{9AB763C8-FBE8-41BC-9979-5C8FF5584DE7}" type="pres">
      <dgm:prSet presAssocID="{D276561F-D724-432E-A8B3-0F0A0F9AC5FE}" presName="node" presStyleLbl="node1" presStyleIdx="4" presStyleCnt="5">
        <dgm:presLayoutVars>
          <dgm:bulletEnabled val="1"/>
        </dgm:presLayoutVars>
      </dgm:prSet>
      <dgm:spPr/>
      <dgm:t>
        <a:bodyPr/>
        <a:lstStyle/>
        <a:p>
          <a:endParaRPr lang="zh-TW" altLang="en-US"/>
        </a:p>
      </dgm:t>
    </dgm:pt>
    <dgm:pt modelId="{EF6D6E65-2CEC-4E9C-80A7-EE07ED61F7D0}" type="pres">
      <dgm:prSet presAssocID="{D276561F-D724-432E-A8B3-0F0A0F9AC5FE}" presName="dummy" presStyleCnt="0"/>
      <dgm:spPr/>
    </dgm:pt>
    <dgm:pt modelId="{A15F4171-8BBF-45D9-B489-10C17A761B4F}" type="pres">
      <dgm:prSet presAssocID="{F719FF1D-8050-4F7A-ACCC-FCC45F8A1CE6}" presName="sibTrans" presStyleLbl="sibTrans2D1" presStyleIdx="4" presStyleCnt="5"/>
      <dgm:spPr/>
      <dgm:t>
        <a:bodyPr/>
        <a:lstStyle/>
        <a:p>
          <a:endParaRPr lang="zh-TW" altLang="en-US"/>
        </a:p>
      </dgm:t>
    </dgm:pt>
  </dgm:ptLst>
  <dgm:cxnLst>
    <dgm:cxn modelId="{B6CB95F2-75D9-4A87-8498-30AF110BADB3}" srcId="{56597563-4B0A-4EC2-9452-D6D9D6698E1E}" destId="{35942E1F-F468-48C4-8080-AD05AE42BA24}" srcOrd="0" destOrd="0" parTransId="{D22F4F95-3141-42E3-90DE-5DCB8052E6EF}" sibTransId="{A3816E42-306F-447A-8AEB-D295E2F27FB8}"/>
    <dgm:cxn modelId="{E80E695A-A57D-45F3-A15F-BC2EC49D9DD7}" type="presOf" srcId="{896AB460-A34A-4341-8684-BD509B4A6159}" destId="{1FF405BD-57D9-453A-87D7-0A23711FC18B}" srcOrd="0" destOrd="0" presId="urn:microsoft.com/office/officeart/2005/8/layout/radial6"/>
    <dgm:cxn modelId="{0E1A5DC9-454B-4D08-9558-048616F42A31}" type="presOf" srcId="{7E2E8F8B-1C74-4624-97A3-36EFF9EE40AB}" destId="{B3BB4C35-AA88-4C21-A42C-DA7A29912ECE}" srcOrd="0" destOrd="0" presId="urn:microsoft.com/office/officeart/2005/8/layout/radial6"/>
    <dgm:cxn modelId="{0EC6F4F6-0464-4093-B397-721E2BE1A41A}" type="presOf" srcId="{35942E1F-F468-48C4-8080-AD05AE42BA24}" destId="{A3F1AE4F-3CE6-4E7A-B13B-B22DF1EDEBBA}" srcOrd="0" destOrd="0" presId="urn:microsoft.com/office/officeart/2005/8/layout/radial6"/>
    <dgm:cxn modelId="{0CDD0BEC-1AA9-4DC5-A14C-D11C9F978D4D}" type="presOf" srcId="{A3828F5C-D897-4E78-B301-A872E4A4E9EE}" destId="{7466313C-4646-423B-80E5-FD94969167B3}" srcOrd="0" destOrd="0" presId="urn:microsoft.com/office/officeart/2005/8/layout/radial6"/>
    <dgm:cxn modelId="{007EA7AB-9C7D-4550-B97A-B4886E1B7067}" type="presOf" srcId="{F0B48BA9-9C31-4541-AFB3-D0872F6C22B3}" destId="{FD3657E2-D9DD-4EE1-A8FB-D98C701E6574}" srcOrd="0" destOrd="0" presId="urn:microsoft.com/office/officeart/2005/8/layout/radial6"/>
    <dgm:cxn modelId="{6DCD5BCD-8F02-4D4D-A28C-F24AFA26018E}" type="presOf" srcId="{CA824765-B77C-49D3-87E5-F156D8A3488D}" destId="{A336D3A4-2CC6-48CC-AB00-9A186733E9B3}" srcOrd="0" destOrd="0" presId="urn:microsoft.com/office/officeart/2005/8/layout/radial6"/>
    <dgm:cxn modelId="{8D9C7C86-C1DD-4BCB-ABA9-C0688484F14E}" srcId="{35942E1F-F468-48C4-8080-AD05AE42BA24}" destId="{A3828F5C-D897-4E78-B301-A872E4A4E9EE}" srcOrd="1" destOrd="0" parTransId="{5591F3AA-5E4D-4942-A366-EF1E225262E9}" sibTransId="{E554C1CB-F7DC-41AF-901C-5CB35EEAA0C0}"/>
    <dgm:cxn modelId="{D0F2B9A2-FC21-4099-917D-9934ECAFC49D}" type="presOf" srcId="{56597563-4B0A-4EC2-9452-D6D9D6698E1E}" destId="{642DAF08-4F11-4356-A3A1-300943CFC8AB}" srcOrd="0" destOrd="0" presId="urn:microsoft.com/office/officeart/2005/8/layout/radial6"/>
    <dgm:cxn modelId="{6B49D1AA-85DE-4236-B9B6-4BF9B3F87427}" srcId="{35942E1F-F468-48C4-8080-AD05AE42BA24}" destId="{CA824765-B77C-49D3-87E5-F156D8A3488D}" srcOrd="2" destOrd="0" parTransId="{15F65C6B-EF60-4261-9268-0009DC82DD09}" sibTransId="{F0B48BA9-9C31-4541-AFB3-D0872F6C22B3}"/>
    <dgm:cxn modelId="{342D0350-F199-4F73-A92B-29FEB53B3D49}" srcId="{35942E1F-F468-48C4-8080-AD05AE42BA24}" destId="{0747693E-A1D1-4A7C-9059-9B83AB3BC83A}" srcOrd="0" destOrd="0" parTransId="{3FB5F34F-1D11-440B-91C1-4F55FE240797}" sibTransId="{896AB460-A34A-4341-8684-BD509B4A6159}"/>
    <dgm:cxn modelId="{49B144F8-2432-4B13-8088-06D12E4D4206}" type="presOf" srcId="{E554C1CB-F7DC-41AF-901C-5CB35EEAA0C0}" destId="{93359CBE-7B78-486C-A43A-4998E2885E51}" srcOrd="0" destOrd="0" presId="urn:microsoft.com/office/officeart/2005/8/layout/radial6"/>
    <dgm:cxn modelId="{6B3D4AC5-888D-4944-92AD-198410ECAB01}" type="presOf" srcId="{F719FF1D-8050-4F7A-ACCC-FCC45F8A1CE6}" destId="{A15F4171-8BBF-45D9-B489-10C17A761B4F}" srcOrd="0" destOrd="0" presId="urn:microsoft.com/office/officeart/2005/8/layout/radial6"/>
    <dgm:cxn modelId="{179CA348-D574-47D0-B1D6-A508BAD7ECB6}" type="presOf" srcId="{D276561F-D724-432E-A8B3-0F0A0F9AC5FE}" destId="{9AB763C8-FBE8-41BC-9979-5C8FF5584DE7}" srcOrd="0" destOrd="0" presId="urn:microsoft.com/office/officeart/2005/8/layout/radial6"/>
    <dgm:cxn modelId="{5BFDD1AE-F475-4AAE-A2A4-46F883543AF2}" type="presOf" srcId="{0747693E-A1D1-4A7C-9059-9B83AB3BC83A}" destId="{3F04E739-4FD3-4F2E-9FF0-954739C6F6E0}" srcOrd="0" destOrd="0" presId="urn:microsoft.com/office/officeart/2005/8/layout/radial6"/>
    <dgm:cxn modelId="{5DC39934-4153-422D-B401-19F6C98DC211}" type="presOf" srcId="{CA544F7C-CFED-4F7A-A0C0-984AA07FF82C}" destId="{0AC79BA3-1D62-4444-924F-487A3F76CDF0}" srcOrd="0" destOrd="0" presId="urn:microsoft.com/office/officeart/2005/8/layout/radial6"/>
    <dgm:cxn modelId="{B9C074FA-3C09-42F3-AB7B-82136A41BCC4}" srcId="{35942E1F-F468-48C4-8080-AD05AE42BA24}" destId="{7E2E8F8B-1C74-4624-97A3-36EFF9EE40AB}" srcOrd="3" destOrd="0" parTransId="{DCC96C4D-BE74-4C30-9FBE-486D99354682}" sibTransId="{CA544F7C-CFED-4F7A-A0C0-984AA07FF82C}"/>
    <dgm:cxn modelId="{9BBA6DA3-449E-4865-99D6-2A72F1F07205}" srcId="{35942E1F-F468-48C4-8080-AD05AE42BA24}" destId="{D276561F-D724-432E-A8B3-0F0A0F9AC5FE}" srcOrd="4" destOrd="0" parTransId="{1E4F8CAD-E1CE-457D-9666-9EE64A51FC78}" sibTransId="{F719FF1D-8050-4F7A-ACCC-FCC45F8A1CE6}"/>
    <dgm:cxn modelId="{DACAFED8-183D-4AC1-B777-5763577DF759}" type="presParOf" srcId="{642DAF08-4F11-4356-A3A1-300943CFC8AB}" destId="{A3F1AE4F-3CE6-4E7A-B13B-B22DF1EDEBBA}" srcOrd="0" destOrd="0" presId="urn:microsoft.com/office/officeart/2005/8/layout/radial6"/>
    <dgm:cxn modelId="{57D3A4A2-CA5F-477B-8128-C075DEECB078}" type="presParOf" srcId="{642DAF08-4F11-4356-A3A1-300943CFC8AB}" destId="{3F04E739-4FD3-4F2E-9FF0-954739C6F6E0}" srcOrd="1" destOrd="0" presId="urn:microsoft.com/office/officeart/2005/8/layout/radial6"/>
    <dgm:cxn modelId="{C841B443-8849-4848-BB84-3CDCBCF9DC90}" type="presParOf" srcId="{642DAF08-4F11-4356-A3A1-300943CFC8AB}" destId="{C93B7737-ABAE-4FDA-A9EF-2D8D7945C705}" srcOrd="2" destOrd="0" presId="urn:microsoft.com/office/officeart/2005/8/layout/radial6"/>
    <dgm:cxn modelId="{800A5807-B405-45BC-9729-EA27F914B74B}" type="presParOf" srcId="{642DAF08-4F11-4356-A3A1-300943CFC8AB}" destId="{1FF405BD-57D9-453A-87D7-0A23711FC18B}" srcOrd="3" destOrd="0" presId="urn:microsoft.com/office/officeart/2005/8/layout/radial6"/>
    <dgm:cxn modelId="{E47AC5D5-5C0D-4D10-B7C0-0783DA49EBD3}" type="presParOf" srcId="{642DAF08-4F11-4356-A3A1-300943CFC8AB}" destId="{7466313C-4646-423B-80E5-FD94969167B3}" srcOrd="4" destOrd="0" presId="urn:microsoft.com/office/officeart/2005/8/layout/radial6"/>
    <dgm:cxn modelId="{56BEB498-4DD2-4200-B6C3-7FE13F60026D}" type="presParOf" srcId="{642DAF08-4F11-4356-A3A1-300943CFC8AB}" destId="{24655869-A841-421B-88A2-B47ED7E0AAD7}" srcOrd="5" destOrd="0" presId="urn:microsoft.com/office/officeart/2005/8/layout/radial6"/>
    <dgm:cxn modelId="{6749D392-3F0C-46E1-8C4E-D022FD10E57B}" type="presParOf" srcId="{642DAF08-4F11-4356-A3A1-300943CFC8AB}" destId="{93359CBE-7B78-486C-A43A-4998E2885E51}" srcOrd="6" destOrd="0" presId="urn:microsoft.com/office/officeart/2005/8/layout/radial6"/>
    <dgm:cxn modelId="{F1EA104D-5553-4A67-ADD3-9530BEEE8275}" type="presParOf" srcId="{642DAF08-4F11-4356-A3A1-300943CFC8AB}" destId="{A336D3A4-2CC6-48CC-AB00-9A186733E9B3}" srcOrd="7" destOrd="0" presId="urn:microsoft.com/office/officeart/2005/8/layout/radial6"/>
    <dgm:cxn modelId="{CD801DBD-CBA6-4E99-BED2-3AECA0A44938}" type="presParOf" srcId="{642DAF08-4F11-4356-A3A1-300943CFC8AB}" destId="{898BC926-2559-4799-B415-9753483D7D15}" srcOrd="8" destOrd="0" presId="urn:microsoft.com/office/officeart/2005/8/layout/radial6"/>
    <dgm:cxn modelId="{746EA528-F08C-4296-A595-4797710FE9F6}" type="presParOf" srcId="{642DAF08-4F11-4356-A3A1-300943CFC8AB}" destId="{FD3657E2-D9DD-4EE1-A8FB-D98C701E6574}" srcOrd="9" destOrd="0" presId="urn:microsoft.com/office/officeart/2005/8/layout/radial6"/>
    <dgm:cxn modelId="{B917779D-F24B-4A02-B176-DBE377403459}" type="presParOf" srcId="{642DAF08-4F11-4356-A3A1-300943CFC8AB}" destId="{B3BB4C35-AA88-4C21-A42C-DA7A29912ECE}" srcOrd="10" destOrd="0" presId="urn:microsoft.com/office/officeart/2005/8/layout/radial6"/>
    <dgm:cxn modelId="{E80979C2-55E1-45E1-86AD-5FD506394B91}" type="presParOf" srcId="{642DAF08-4F11-4356-A3A1-300943CFC8AB}" destId="{CB87A8DC-115B-4DF4-9784-EF240E36819B}" srcOrd="11" destOrd="0" presId="urn:microsoft.com/office/officeart/2005/8/layout/radial6"/>
    <dgm:cxn modelId="{3965E220-3A14-41F0-8892-BAA54E3F4C18}" type="presParOf" srcId="{642DAF08-4F11-4356-A3A1-300943CFC8AB}" destId="{0AC79BA3-1D62-4444-924F-487A3F76CDF0}" srcOrd="12" destOrd="0" presId="urn:microsoft.com/office/officeart/2005/8/layout/radial6"/>
    <dgm:cxn modelId="{50B39333-2161-4440-BD8C-9C5781CA60C8}" type="presParOf" srcId="{642DAF08-4F11-4356-A3A1-300943CFC8AB}" destId="{9AB763C8-FBE8-41BC-9979-5C8FF5584DE7}" srcOrd="13" destOrd="0" presId="urn:microsoft.com/office/officeart/2005/8/layout/radial6"/>
    <dgm:cxn modelId="{F3C03E65-2153-4698-86E3-83E73B8AB2FB}" type="presParOf" srcId="{642DAF08-4F11-4356-A3A1-300943CFC8AB}" destId="{EF6D6E65-2CEC-4E9C-80A7-EE07ED61F7D0}" srcOrd="14" destOrd="0" presId="urn:microsoft.com/office/officeart/2005/8/layout/radial6"/>
    <dgm:cxn modelId="{8BA80B2B-6A86-42F5-A2A8-DFA54D6362D0}" type="presParOf" srcId="{642DAF08-4F11-4356-A3A1-300943CFC8AB}" destId="{A15F4171-8BBF-45D9-B489-10C17A761B4F}"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597563-4B0A-4EC2-9452-D6D9D6698E1E}" type="doc">
      <dgm:prSet loTypeId="urn:microsoft.com/office/officeart/2005/8/layout/radial6" loCatId="relationship" qsTypeId="urn:microsoft.com/office/officeart/2005/8/quickstyle/simple1" qsCatId="simple" csTypeId="urn:microsoft.com/office/officeart/2005/8/colors/accent3_1" csCatId="accent3" phldr="1"/>
      <dgm:spPr/>
      <dgm:t>
        <a:bodyPr/>
        <a:lstStyle/>
        <a:p>
          <a:endParaRPr lang="zh-TW" altLang="en-US"/>
        </a:p>
      </dgm:t>
    </dgm:pt>
    <dgm:pt modelId="{35942E1F-F468-48C4-8080-AD05AE42BA24}">
      <dgm:prSet phldrT="[文字]" custT="1"/>
      <dgm:spPr/>
      <dgm:t>
        <a:bodyPr/>
        <a:lstStyle/>
        <a:p>
          <a:r>
            <a:rPr lang="zh-TW" altLang="en-US" sz="3200" b="0" i="0">
              <a:latin typeface="微軟正黑體" panose="020B0604030504040204" pitchFamily="34" charset="-120"/>
              <a:ea typeface="微軟正黑體" panose="020B0604030504040204" pitchFamily="34" charset="-120"/>
            </a:rPr>
            <a:t>享受生活</a:t>
          </a:r>
          <a:endParaRPr lang="zh-TW" altLang="en-US" sz="3200" dirty="0">
            <a:latin typeface="微軟正黑體" panose="020B0604030504040204" pitchFamily="34" charset="-120"/>
            <a:ea typeface="微軟正黑體" panose="020B0604030504040204" pitchFamily="34" charset="-120"/>
          </a:endParaRPr>
        </a:p>
      </dgm:t>
    </dgm:pt>
    <dgm:pt modelId="{D22F4F95-3141-42E3-90DE-5DCB8052E6EF}" type="par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16E42-306F-447A-8AEB-D295E2F27FB8}" type="sib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747693E-A1D1-4A7C-9059-9B83AB3BC83A}">
      <dgm:prSet phldrT="[文字]" custT="1"/>
      <dgm:spPr/>
      <dgm:t>
        <a:bodyPr/>
        <a:lstStyle/>
        <a:p>
          <a:r>
            <a:rPr lang="zh-TW" altLang="en-US" sz="2400" b="1" i="0">
              <a:latin typeface="微軟正黑體" panose="020B0604030504040204" pitchFamily="34" charset="-120"/>
              <a:ea typeface="微軟正黑體" panose="020B0604030504040204" pitchFamily="34" charset="-120"/>
            </a:rPr>
            <a:t>發掘和培養興趣</a:t>
          </a:r>
          <a:endParaRPr lang="zh-TW" altLang="en-US" sz="2400" dirty="0">
            <a:latin typeface="微軟正黑體" panose="020B0604030504040204" pitchFamily="34" charset="-120"/>
            <a:ea typeface="微軟正黑體" panose="020B0604030504040204" pitchFamily="34" charset="-120"/>
          </a:endParaRPr>
        </a:p>
      </dgm:t>
    </dgm:pt>
    <dgm:pt modelId="{3FB5F34F-1D11-440B-91C1-4F55FE240797}" type="par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96AB460-A34A-4341-8684-BD509B4A6159}" type="sib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28F5C-D897-4E78-B301-A872E4A4E9EE}">
      <dgm:prSet phldrT="[文字]" custT="1"/>
      <dgm:spPr/>
      <dgm:t>
        <a:bodyPr/>
        <a:lstStyle/>
        <a:p>
          <a:r>
            <a:rPr lang="zh-TW" altLang="en-US" sz="2400" b="1" i="0">
              <a:latin typeface="微軟正黑體" panose="020B0604030504040204" pitchFamily="34" charset="-120"/>
              <a:ea typeface="微軟正黑體" panose="020B0604030504040204" pitchFamily="34" charset="-120"/>
            </a:rPr>
            <a:t>留意身邊事物</a:t>
          </a:r>
          <a:endParaRPr lang="zh-TW" altLang="en-US" sz="2400" dirty="0">
            <a:latin typeface="微軟正黑體" panose="020B0604030504040204" pitchFamily="34" charset="-120"/>
            <a:ea typeface="微軟正黑體" panose="020B0604030504040204" pitchFamily="34" charset="-120"/>
          </a:endParaRPr>
        </a:p>
      </dgm:t>
    </dgm:pt>
    <dgm:pt modelId="{5591F3AA-5E4D-4942-A366-EF1E225262E9}" type="par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554C1CB-F7DC-41AF-901C-5CB35EEAA0C0}" type="sib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824765-B77C-49D3-87E5-F156D8A3488D}">
      <dgm:prSet phldrT="[文字]" custT="1"/>
      <dgm:spPr/>
      <dgm:t>
        <a:bodyPr/>
        <a:lstStyle/>
        <a:p>
          <a:r>
            <a:rPr lang="zh-TW" altLang="en-US" sz="3200" b="1" i="0" dirty="0">
              <a:latin typeface="微軟正黑體" panose="020B0604030504040204" pitchFamily="34" charset="-120"/>
              <a:ea typeface="微軟正黑體" panose="020B0604030504040204" pitchFamily="34" charset="-120"/>
            </a:rPr>
            <a:t>享受獨處</a:t>
          </a:r>
          <a:endParaRPr lang="zh-TW" altLang="en-US" sz="3200" dirty="0">
            <a:latin typeface="微軟正黑體" panose="020B0604030504040204" pitchFamily="34" charset="-120"/>
            <a:ea typeface="微軟正黑體" panose="020B0604030504040204" pitchFamily="34" charset="-120"/>
          </a:endParaRPr>
        </a:p>
      </dgm:t>
    </dgm:pt>
    <dgm:pt modelId="{15F65C6B-EF60-4261-9268-0009DC82DD09}" type="par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0B48BA9-9C31-4541-AFB3-D0872F6C22B3}" type="sib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E2E8F8B-1C74-4624-97A3-36EFF9EE40AB}">
      <dgm:prSet phldrT="[文字]" custT="1"/>
      <dgm:spPr/>
      <dgm:t>
        <a:bodyPr/>
        <a:lstStyle/>
        <a:p>
          <a:r>
            <a:rPr lang="zh-TW" altLang="en-US" sz="2400" b="1" i="0" dirty="0">
              <a:latin typeface="微軟正黑體" panose="020B0604030504040204" pitchFamily="34" charset="-120"/>
              <a:ea typeface="微軟正黑體" panose="020B0604030504040204" pitchFamily="34" charset="-120"/>
            </a:rPr>
            <a:t>多做    運動</a:t>
          </a:r>
          <a:endParaRPr lang="en-US" altLang="zh-TW" sz="2400" b="1" i="0" dirty="0">
            <a:latin typeface="微軟正黑體" panose="020B0604030504040204" pitchFamily="34" charset="-120"/>
            <a:ea typeface="微軟正黑體" panose="020B0604030504040204" pitchFamily="34" charset="-120"/>
          </a:endParaRPr>
        </a:p>
      </dgm:t>
    </dgm:pt>
    <dgm:pt modelId="{DCC96C4D-BE74-4C30-9FBE-486D99354682}" type="par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544F7C-CFED-4F7A-A0C0-984AA07FF82C}" type="sib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276561F-D724-432E-A8B3-0F0A0F9AC5FE}">
      <dgm:prSet phldrT="[文字]" custT="1"/>
      <dgm:spPr/>
      <dgm:t>
        <a:bodyPr/>
        <a:lstStyle/>
        <a:p>
          <a:r>
            <a:rPr lang="zh-TW" altLang="en-US" sz="2400" b="1" i="0" dirty="0">
              <a:latin typeface="微軟正黑體" panose="020B0604030504040204" pitchFamily="34" charset="-120"/>
              <a:ea typeface="微軟正黑體" panose="020B0604030504040204" pitchFamily="34" charset="-120"/>
            </a:rPr>
            <a:t>參與活動以發揮潛能</a:t>
          </a:r>
          <a:endParaRPr lang="en-US" altLang="zh-TW" sz="2400" b="1" i="0" dirty="0">
            <a:latin typeface="微軟正黑體" panose="020B0604030504040204" pitchFamily="34" charset="-120"/>
            <a:ea typeface="微軟正黑體" panose="020B0604030504040204" pitchFamily="34" charset="-120"/>
          </a:endParaRPr>
        </a:p>
      </dgm:t>
    </dgm:pt>
    <dgm:pt modelId="{1E4F8CAD-E1CE-457D-9666-9EE64A51FC78}" type="par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719FF1D-8050-4F7A-ACCC-FCC45F8A1CE6}" type="sib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42DAF08-4F11-4356-A3A1-300943CFC8AB}" type="pres">
      <dgm:prSet presAssocID="{56597563-4B0A-4EC2-9452-D6D9D6698E1E}" presName="Name0" presStyleCnt="0">
        <dgm:presLayoutVars>
          <dgm:chMax val="1"/>
          <dgm:dir/>
          <dgm:animLvl val="ctr"/>
          <dgm:resizeHandles val="exact"/>
        </dgm:presLayoutVars>
      </dgm:prSet>
      <dgm:spPr/>
      <dgm:t>
        <a:bodyPr/>
        <a:lstStyle/>
        <a:p>
          <a:endParaRPr lang="zh-TW" altLang="en-US"/>
        </a:p>
      </dgm:t>
    </dgm:pt>
    <dgm:pt modelId="{A3F1AE4F-3CE6-4E7A-B13B-B22DF1EDEBBA}" type="pres">
      <dgm:prSet presAssocID="{35942E1F-F468-48C4-8080-AD05AE42BA24}" presName="centerShape" presStyleLbl="node0" presStyleIdx="0" presStyleCnt="1"/>
      <dgm:spPr/>
      <dgm:t>
        <a:bodyPr/>
        <a:lstStyle/>
        <a:p>
          <a:endParaRPr lang="zh-TW" altLang="en-US"/>
        </a:p>
      </dgm:t>
    </dgm:pt>
    <dgm:pt modelId="{3F04E739-4FD3-4F2E-9FF0-954739C6F6E0}" type="pres">
      <dgm:prSet presAssocID="{0747693E-A1D1-4A7C-9059-9B83AB3BC83A}" presName="node" presStyleLbl="node1" presStyleIdx="0" presStyleCnt="5">
        <dgm:presLayoutVars>
          <dgm:bulletEnabled val="1"/>
        </dgm:presLayoutVars>
      </dgm:prSet>
      <dgm:spPr/>
      <dgm:t>
        <a:bodyPr/>
        <a:lstStyle/>
        <a:p>
          <a:endParaRPr lang="zh-TW" altLang="en-US"/>
        </a:p>
      </dgm:t>
    </dgm:pt>
    <dgm:pt modelId="{C93B7737-ABAE-4FDA-A9EF-2D8D7945C705}" type="pres">
      <dgm:prSet presAssocID="{0747693E-A1D1-4A7C-9059-9B83AB3BC83A}" presName="dummy" presStyleCnt="0"/>
      <dgm:spPr/>
    </dgm:pt>
    <dgm:pt modelId="{1FF405BD-57D9-453A-87D7-0A23711FC18B}" type="pres">
      <dgm:prSet presAssocID="{896AB460-A34A-4341-8684-BD509B4A6159}" presName="sibTrans" presStyleLbl="sibTrans2D1" presStyleIdx="0" presStyleCnt="5"/>
      <dgm:spPr/>
      <dgm:t>
        <a:bodyPr/>
        <a:lstStyle/>
        <a:p>
          <a:endParaRPr lang="zh-TW" altLang="en-US"/>
        </a:p>
      </dgm:t>
    </dgm:pt>
    <dgm:pt modelId="{7466313C-4646-423B-80E5-FD94969167B3}" type="pres">
      <dgm:prSet presAssocID="{A3828F5C-D897-4E78-B301-A872E4A4E9EE}" presName="node" presStyleLbl="node1" presStyleIdx="1" presStyleCnt="5">
        <dgm:presLayoutVars>
          <dgm:bulletEnabled val="1"/>
        </dgm:presLayoutVars>
      </dgm:prSet>
      <dgm:spPr/>
      <dgm:t>
        <a:bodyPr/>
        <a:lstStyle/>
        <a:p>
          <a:endParaRPr lang="zh-TW" altLang="en-US"/>
        </a:p>
      </dgm:t>
    </dgm:pt>
    <dgm:pt modelId="{24655869-A841-421B-88A2-B47ED7E0AAD7}" type="pres">
      <dgm:prSet presAssocID="{A3828F5C-D897-4E78-B301-A872E4A4E9EE}" presName="dummy" presStyleCnt="0"/>
      <dgm:spPr/>
    </dgm:pt>
    <dgm:pt modelId="{93359CBE-7B78-486C-A43A-4998E2885E51}" type="pres">
      <dgm:prSet presAssocID="{E554C1CB-F7DC-41AF-901C-5CB35EEAA0C0}" presName="sibTrans" presStyleLbl="sibTrans2D1" presStyleIdx="1" presStyleCnt="5"/>
      <dgm:spPr/>
      <dgm:t>
        <a:bodyPr/>
        <a:lstStyle/>
        <a:p>
          <a:endParaRPr lang="zh-TW" altLang="en-US"/>
        </a:p>
      </dgm:t>
    </dgm:pt>
    <dgm:pt modelId="{A336D3A4-2CC6-48CC-AB00-9A186733E9B3}" type="pres">
      <dgm:prSet presAssocID="{CA824765-B77C-49D3-87E5-F156D8A3488D}" presName="node" presStyleLbl="node1" presStyleIdx="2" presStyleCnt="5">
        <dgm:presLayoutVars>
          <dgm:bulletEnabled val="1"/>
        </dgm:presLayoutVars>
      </dgm:prSet>
      <dgm:spPr/>
      <dgm:t>
        <a:bodyPr/>
        <a:lstStyle/>
        <a:p>
          <a:endParaRPr lang="zh-TW" altLang="en-US"/>
        </a:p>
      </dgm:t>
    </dgm:pt>
    <dgm:pt modelId="{898BC926-2559-4799-B415-9753483D7D15}" type="pres">
      <dgm:prSet presAssocID="{CA824765-B77C-49D3-87E5-F156D8A3488D}" presName="dummy" presStyleCnt="0"/>
      <dgm:spPr/>
    </dgm:pt>
    <dgm:pt modelId="{FD3657E2-D9DD-4EE1-A8FB-D98C701E6574}" type="pres">
      <dgm:prSet presAssocID="{F0B48BA9-9C31-4541-AFB3-D0872F6C22B3}" presName="sibTrans" presStyleLbl="sibTrans2D1" presStyleIdx="2" presStyleCnt="5"/>
      <dgm:spPr/>
      <dgm:t>
        <a:bodyPr/>
        <a:lstStyle/>
        <a:p>
          <a:endParaRPr lang="zh-TW" altLang="en-US"/>
        </a:p>
      </dgm:t>
    </dgm:pt>
    <dgm:pt modelId="{B3BB4C35-AA88-4C21-A42C-DA7A29912ECE}" type="pres">
      <dgm:prSet presAssocID="{7E2E8F8B-1C74-4624-97A3-36EFF9EE40AB}" presName="node" presStyleLbl="node1" presStyleIdx="3" presStyleCnt="5" custScaleX="99679">
        <dgm:presLayoutVars>
          <dgm:bulletEnabled val="1"/>
        </dgm:presLayoutVars>
      </dgm:prSet>
      <dgm:spPr/>
      <dgm:t>
        <a:bodyPr/>
        <a:lstStyle/>
        <a:p>
          <a:endParaRPr lang="zh-TW" altLang="en-US"/>
        </a:p>
      </dgm:t>
    </dgm:pt>
    <dgm:pt modelId="{CB87A8DC-115B-4DF4-9784-EF240E36819B}" type="pres">
      <dgm:prSet presAssocID="{7E2E8F8B-1C74-4624-97A3-36EFF9EE40AB}" presName="dummy" presStyleCnt="0"/>
      <dgm:spPr/>
    </dgm:pt>
    <dgm:pt modelId="{0AC79BA3-1D62-4444-924F-487A3F76CDF0}" type="pres">
      <dgm:prSet presAssocID="{CA544F7C-CFED-4F7A-A0C0-984AA07FF82C}" presName="sibTrans" presStyleLbl="sibTrans2D1" presStyleIdx="3" presStyleCnt="5"/>
      <dgm:spPr/>
      <dgm:t>
        <a:bodyPr/>
        <a:lstStyle/>
        <a:p>
          <a:endParaRPr lang="zh-TW" altLang="en-US"/>
        </a:p>
      </dgm:t>
    </dgm:pt>
    <dgm:pt modelId="{9AB763C8-FBE8-41BC-9979-5C8FF5584DE7}" type="pres">
      <dgm:prSet presAssocID="{D276561F-D724-432E-A8B3-0F0A0F9AC5FE}" presName="node" presStyleLbl="node1" presStyleIdx="4" presStyleCnt="5">
        <dgm:presLayoutVars>
          <dgm:bulletEnabled val="1"/>
        </dgm:presLayoutVars>
      </dgm:prSet>
      <dgm:spPr/>
      <dgm:t>
        <a:bodyPr/>
        <a:lstStyle/>
        <a:p>
          <a:endParaRPr lang="zh-TW" altLang="en-US"/>
        </a:p>
      </dgm:t>
    </dgm:pt>
    <dgm:pt modelId="{EF6D6E65-2CEC-4E9C-80A7-EE07ED61F7D0}" type="pres">
      <dgm:prSet presAssocID="{D276561F-D724-432E-A8B3-0F0A0F9AC5FE}" presName="dummy" presStyleCnt="0"/>
      <dgm:spPr/>
    </dgm:pt>
    <dgm:pt modelId="{A15F4171-8BBF-45D9-B489-10C17A761B4F}" type="pres">
      <dgm:prSet presAssocID="{F719FF1D-8050-4F7A-ACCC-FCC45F8A1CE6}" presName="sibTrans" presStyleLbl="sibTrans2D1" presStyleIdx="4" presStyleCnt="5"/>
      <dgm:spPr/>
      <dgm:t>
        <a:bodyPr/>
        <a:lstStyle/>
        <a:p>
          <a:endParaRPr lang="zh-TW" altLang="en-US"/>
        </a:p>
      </dgm:t>
    </dgm:pt>
  </dgm:ptLst>
  <dgm:cxnLst>
    <dgm:cxn modelId="{B6CB95F2-75D9-4A87-8498-30AF110BADB3}" srcId="{56597563-4B0A-4EC2-9452-D6D9D6698E1E}" destId="{35942E1F-F468-48C4-8080-AD05AE42BA24}" srcOrd="0" destOrd="0" parTransId="{D22F4F95-3141-42E3-90DE-5DCB8052E6EF}" sibTransId="{A3816E42-306F-447A-8AEB-D295E2F27FB8}"/>
    <dgm:cxn modelId="{E80E695A-A57D-45F3-A15F-BC2EC49D9DD7}" type="presOf" srcId="{896AB460-A34A-4341-8684-BD509B4A6159}" destId="{1FF405BD-57D9-453A-87D7-0A23711FC18B}" srcOrd="0" destOrd="0" presId="urn:microsoft.com/office/officeart/2005/8/layout/radial6"/>
    <dgm:cxn modelId="{0E1A5DC9-454B-4D08-9558-048616F42A31}" type="presOf" srcId="{7E2E8F8B-1C74-4624-97A3-36EFF9EE40AB}" destId="{B3BB4C35-AA88-4C21-A42C-DA7A29912ECE}" srcOrd="0" destOrd="0" presId="urn:microsoft.com/office/officeart/2005/8/layout/radial6"/>
    <dgm:cxn modelId="{0EC6F4F6-0464-4093-B397-721E2BE1A41A}" type="presOf" srcId="{35942E1F-F468-48C4-8080-AD05AE42BA24}" destId="{A3F1AE4F-3CE6-4E7A-B13B-B22DF1EDEBBA}" srcOrd="0" destOrd="0" presId="urn:microsoft.com/office/officeart/2005/8/layout/radial6"/>
    <dgm:cxn modelId="{0CDD0BEC-1AA9-4DC5-A14C-D11C9F978D4D}" type="presOf" srcId="{A3828F5C-D897-4E78-B301-A872E4A4E9EE}" destId="{7466313C-4646-423B-80E5-FD94969167B3}" srcOrd="0" destOrd="0" presId="urn:microsoft.com/office/officeart/2005/8/layout/radial6"/>
    <dgm:cxn modelId="{007EA7AB-9C7D-4550-B97A-B4886E1B7067}" type="presOf" srcId="{F0B48BA9-9C31-4541-AFB3-D0872F6C22B3}" destId="{FD3657E2-D9DD-4EE1-A8FB-D98C701E6574}" srcOrd="0" destOrd="0" presId="urn:microsoft.com/office/officeart/2005/8/layout/radial6"/>
    <dgm:cxn modelId="{6DCD5BCD-8F02-4D4D-A28C-F24AFA26018E}" type="presOf" srcId="{CA824765-B77C-49D3-87E5-F156D8A3488D}" destId="{A336D3A4-2CC6-48CC-AB00-9A186733E9B3}" srcOrd="0" destOrd="0" presId="urn:microsoft.com/office/officeart/2005/8/layout/radial6"/>
    <dgm:cxn modelId="{8D9C7C86-C1DD-4BCB-ABA9-C0688484F14E}" srcId="{35942E1F-F468-48C4-8080-AD05AE42BA24}" destId="{A3828F5C-D897-4E78-B301-A872E4A4E9EE}" srcOrd="1" destOrd="0" parTransId="{5591F3AA-5E4D-4942-A366-EF1E225262E9}" sibTransId="{E554C1CB-F7DC-41AF-901C-5CB35EEAA0C0}"/>
    <dgm:cxn modelId="{D0F2B9A2-FC21-4099-917D-9934ECAFC49D}" type="presOf" srcId="{56597563-4B0A-4EC2-9452-D6D9D6698E1E}" destId="{642DAF08-4F11-4356-A3A1-300943CFC8AB}" srcOrd="0" destOrd="0" presId="urn:microsoft.com/office/officeart/2005/8/layout/radial6"/>
    <dgm:cxn modelId="{6B49D1AA-85DE-4236-B9B6-4BF9B3F87427}" srcId="{35942E1F-F468-48C4-8080-AD05AE42BA24}" destId="{CA824765-B77C-49D3-87E5-F156D8A3488D}" srcOrd="2" destOrd="0" parTransId="{15F65C6B-EF60-4261-9268-0009DC82DD09}" sibTransId="{F0B48BA9-9C31-4541-AFB3-D0872F6C22B3}"/>
    <dgm:cxn modelId="{342D0350-F199-4F73-A92B-29FEB53B3D49}" srcId="{35942E1F-F468-48C4-8080-AD05AE42BA24}" destId="{0747693E-A1D1-4A7C-9059-9B83AB3BC83A}" srcOrd="0" destOrd="0" parTransId="{3FB5F34F-1D11-440B-91C1-4F55FE240797}" sibTransId="{896AB460-A34A-4341-8684-BD509B4A6159}"/>
    <dgm:cxn modelId="{49B144F8-2432-4B13-8088-06D12E4D4206}" type="presOf" srcId="{E554C1CB-F7DC-41AF-901C-5CB35EEAA0C0}" destId="{93359CBE-7B78-486C-A43A-4998E2885E51}" srcOrd="0" destOrd="0" presId="urn:microsoft.com/office/officeart/2005/8/layout/radial6"/>
    <dgm:cxn modelId="{6B3D4AC5-888D-4944-92AD-198410ECAB01}" type="presOf" srcId="{F719FF1D-8050-4F7A-ACCC-FCC45F8A1CE6}" destId="{A15F4171-8BBF-45D9-B489-10C17A761B4F}" srcOrd="0" destOrd="0" presId="urn:microsoft.com/office/officeart/2005/8/layout/radial6"/>
    <dgm:cxn modelId="{179CA348-D574-47D0-B1D6-A508BAD7ECB6}" type="presOf" srcId="{D276561F-D724-432E-A8B3-0F0A0F9AC5FE}" destId="{9AB763C8-FBE8-41BC-9979-5C8FF5584DE7}" srcOrd="0" destOrd="0" presId="urn:microsoft.com/office/officeart/2005/8/layout/radial6"/>
    <dgm:cxn modelId="{5BFDD1AE-F475-4AAE-A2A4-46F883543AF2}" type="presOf" srcId="{0747693E-A1D1-4A7C-9059-9B83AB3BC83A}" destId="{3F04E739-4FD3-4F2E-9FF0-954739C6F6E0}" srcOrd="0" destOrd="0" presId="urn:microsoft.com/office/officeart/2005/8/layout/radial6"/>
    <dgm:cxn modelId="{5DC39934-4153-422D-B401-19F6C98DC211}" type="presOf" srcId="{CA544F7C-CFED-4F7A-A0C0-984AA07FF82C}" destId="{0AC79BA3-1D62-4444-924F-487A3F76CDF0}" srcOrd="0" destOrd="0" presId="urn:microsoft.com/office/officeart/2005/8/layout/radial6"/>
    <dgm:cxn modelId="{B9C074FA-3C09-42F3-AB7B-82136A41BCC4}" srcId="{35942E1F-F468-48C4-8080-AD05AE42BA24}" destId="{7E2E8F8B-1C74-4624-97A3-36EFF9EE40AB}" srcOrd="3" destOrd="0" parTransId="{DCC96C4D-BE74-4C30-9FBE-486D99354682}" sibTransId="{CA544F7C-CFED-4F7A-A0C0-984AA07FF82C}"/>
    <dgm:cxn modelId="{9BBA6DA3-449E-4865-99D6-2A72F1F07205}" srcId="{35942E1F-F468-48C4-8080-AD05AE42BA24}" destId="{D276561F-D724-432E-A8B3-0F0A0F9AC5FE}" srcOrd="4" destOrd="0" parTransId="{1E4F8CAD-E1CE-457D-9666-9EE64A51FC78}" sibTransId="{F719FF1D-8050-4F7A-ACCC-FCC45F8A1CE6}"/>
    <dgm:cxn modelId="{DACAFED8-183D-4AC1-B777-5763577DF759}" type="presParOf" srcId="{642DAF08-4F11-4356-A3A1-300943CFC8AB}" destId="{A3F1AE4F-3CE6-4E7A-B13B-B22DF1EDEBBA}" srcOrd="0" destOrd="0" presId="urn:microsoft.com/office/officeart/2005/8/layout/radial6"/>
    <dgm:cxn modelId="{57D3A4A2-CA5F-477B-8128-C075DEECB078}" type="presParOf" srcId="{642DAF08-4F11-4356-A3A1-300943CFC8AB}" destId="{3F04E739-4FD3-4F2E-9FF0-954739C6F6E0}" srcOrd="1" destOrd="0" presId="urn:microsoft.com/office/officeart/2005/8/layout/radial6"/>
    <dgm:cxn modelId="{C841B443-8849-4848-BB84-3CDCBCF9DC90}" type="presParOf" srcId="{642DAF08-4F11-4356-A3A1-300943CFC8AB}" destId="{C93B7737-ABAE-4FDA-A9EF-2D8D7945C705}" srcOrd="2" destOrd="0" presId="urn:microsoft.com/office/officeart/2005/8/layout/radial6"/>
    <dgm:cxn modelId="{800A5807-B405-45BC-9729-EA27F914B74B}" type="presParOf" srcId="{642DAF08-4F11-4356-A3A1-300943CFC8AB}" destId="{1FF405BD-57D9-453A-87D7-0A23711FC18B}" srcOrd="3" destOrd="0" presId="urn:microsoft.com/office/officeart/2005/8/layout/radial6"/>
    <dgm:cxn modelId="{E47AC5D5-5C0D-4D10-B7C0-0783DA49EBD3}" type="presParOf" srcId="{642DAF08-4F11-4356-A3A1-300943CFC8AB}" destId="{7466313C-4646-423B-80E5-FD94969167B3}" srcOrd="4" destOrd="0" presId="urn:microsoft.com/office/officeart/2005/8/layout/radial6"/>
    <dgm:cxn modelId="{56BEB498-4DD2-4200-B6C3-7FE13F60026D}" type="presParOf" srcId="{642DAF08-4F11-4356-A3A1-300943CFC8AB}" destId="{24655869-A841-421B-88A2-B47ED7E0AAD7}" srcOrd="5" destOrd="0" presId="urn:microsoft.com/office/officeart/2005/8/layout/radial6"/>
    <dgm:cxn modelId="{6749D392-3F0C-46E1-8C4E-D022FD10E57B}" type="presParOf" srcId="{642DAF08-4F11-4356-A3A1-300943CFC8AB}" destId="{93359CBE-7B78-486C-A43A-4998E2885E51}" srcOrd="6" destOrd="0" presId="urn:microsoft.com/office/officeart/2005/8/layout/radial6"/>
    <dgm:cxn modelId="{F1EA104D-5553-4A67-ADD3-9530BEEE8275}" type="presParOf" srcId="{642DAF08-4F11-4356-A3A1-300943CFC8AB}" destId="{A336D3A4-2CC6-48CC-AB00-9A186733E9B3}" srcOrd="7" destOrd="0" presId="urn:microsoft.com/office/officeart/2005/8/layout/radial6"/>
    <dgm:cxn modelId="{CD801DBD-CBA6-4E99-BED2-3AECA0A44938}" type="presParOf" srcId="{642DAF08-4F11-4356-A3A1-300943CFC8AB}" destId="{898BC926-2559-4799-B415-9753483D7D15}" srcOrd="8" destOrd="0" presId="urn:microsoft.com/office/officeart/2005/8/layout/radial6"/>
    <dgm:cxn modelId="{746EA528-F08C-4296-A595-4797710FE9F6}" type="presParOf" srcId="{642DAF08-4F11-4356-A3A1-300943CFC8AB}" destId="{FD3657E2-D9DD-4EE1-A8FB-D98C701E6574}" srcOrd="9" destOrd="0" presId="urn:microsoft.com/office/officeart/2005/8/layout/radial6"/>
    <dgm:cxn modelId="{B917779D-F24B-4A02-B176-DBE377403459}" type="presParOf" srcId="{642DAF08-4F11-4356-A3A1-300943CFC8AB}" destId="{B3BB4C35-AA88-4C21-A42C-DA7A29912ECE}" srcOrd="10" destOrd="0" presId="urn:microsoft.com/office/officeart/2005/8/layout/radial6"/>
    <dgm:cxn modelId="{E80979C2-55E1-45E1-86AD-5FD506394B91}" type="presParOf" srcId="{642DAF08-4F11-4356-A3A1-300943CFC8AB}" destId="{CB87A8DC-115B-4DF4-9784-EF240E36819B}" srcOrd="11" destOrd="0" presId="urn:microsoft.com/office/officeart/2005/8/layout/radial6"/>
    <dgm:cxn modelId="{3965E220-3A14-41F0-8892-BAA54E3F4C18}" type="presParOf" srcId="{642DAF08-4F11-4356-A3A1-300943CFC8AB}" destId="{0AC79BA3-1D62-4444-924F-487A3F76CDF0}" srcOrd="12" destOrd="0" presId="urn:microsoft.com/office/officeart/2005/8/layout/radial6"/>
    <dgm:cxn modelId="{50B39333-2161-4440-BD8C-9C5781CA60C8}" type="presParOf" srcId="{642DAF08-4F11-4356-A3A1-300943CFC8AB}" destId="{9AB763C8-FBE8-41BC-9979-5C8FF5584DE7}" srcOrd="13" destOrd="0" presId="urn:microsoft.com/office/officeart/2005/8/layout/radial6"/>
    <dgm:cxn modelId="{F3C03E65-2153-4698-86E3-83E73B8AB2FB}" type="presParOf" srcId="{642DAF08-4F11-4356-A3A1-300943CFC8AB}" destId="{EF6D6E65-2CEC-4E9C-80A7-EE07ED61F7D0}" srcOrd="14" destOrd="0" presId="urn:microsoft.com/office/officeart/2005/8/layout/radial6"/>
    <dgm:cxn modelId="{8BA80B2B-6A86-42F5-A2A8-DFA54D6362D0}" type="presParOf" srcId="{642DAF08-4F11-4356-A3A1-300943CFC8AB}" destId="{A15F4171-8BBF-45D9-B489-10C17A761B4F}"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8581A-B544-4D18-9E0A-EAD578C42146}">
      <dsp:nvSpPr>
        <dsp:cNvPr id="0" name=""/>
        <dsp:cNvSpPr/>
      </dsp:nvSpPr>
      <dsp:spPr>
        <a:xfrm>
          <a:off x="0" y="206858"/>
          <a:ext cx="8128000" cy="1183746"/>
        </a:xfrm>
        <a:prstGeom prst="rightArrow">
          <a:avLst>
            <a:gd name="adj1" fmla="val 50000"/>
            <a:gd name="adj2" fmla="val 5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87920" numCol="1" spcCol="1270" anchor="ctr" anchorCtr="0">
          <a:noAutofit/>
        </a:bodyPr>
        <a:lstStyle/>
        <a:p>
          <a:pPr lvl="0" algn="l" defTabSz="711200">
            <a:lnSpc>
              <a:spcPct val="90000"/>
            </a:lnSpc>
            <a:spcBef>
              <a:spcPct val="0"/>
            </a:spcBef>
            <a:spcAft>
              <a:spcPct val="35000"/>
            </a:spcAft>
          </a:pPr>
          <a:endParaRPr lang="zh-TW" altLang="en-US" sz="1600" kern="1200">
            <a:latin typeface="微軟正黑體" panose="020B0604030504040204" pitchFamily="34" charset="-120"/>
            <a:ea typeface="微軟正黑體" panose="020B0604030504040204" pitchFamily="34" charset="-120"/>
          </a:endParaRPr>
        </a:p>
      </dsp:txBody>
      <dsp:txXfrm>
        <a:off x="0" y="502795"/>
        <a:ext cx="7832064" cy="591873"/>
      </dsp:txXfrm>
    </dsp:sp>
    <dsp:sp modelId="{FF1562F2-0116-4C32-97C1-7903CB8EA7F2}">
      <dsp:nvSpPr>
        <dsp:cNvPr id="0" name=""/>
        <dsp:cNvSpPr/>
      </dsp:nvSpPr>
      <dsp:spPr>
        <a:xfrm>
          <a:off x="0" y="1119698"/>
          <a:ext cx="2503424" cy="2280331"/>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zh-TW" altLang="en-US" sz="6500" kern="1200">
            <a:latin typeface="微軟正黑體" panose="020B0604030504040204" pitchFamily="34" charset="-120"/>
            <a:ea typeface="微軟正黑體" panose="020B0604030504040204" pitchFamily="34" charset="-120"/>
          </a:endParaRPr>
        </a:p>
      </dsp:txBody>
      <dsp:txXfrm>
        <a:off x="0" y="1119698"/>
        <a:ext cx="2503424" cy="2280331"/>
      </dsp:txXfrm>
    </dsp:sp>
    <dsp:sp modelId="{6A6279E1-1B14-4E83-808B-D88E26BAF1AE}">
      <dsp:nvSpPr>
        <dsp:cNvPr id="0" name=""/>
        <dsp:cNvSpPr/>
      </dsp:nvSpPr>
      <dsp:spPr>
        <a:xfrm>
          <a:off x="2503423" y="601440"/>
          <a:ext cx="5624576" cy="1183746"/>
        </a:xfrm>
        <a:prstGeom prst="rightArrow">
          <a:avLst>
            <a:gd name="adj1" fmla="val 50000"/>
            <a:gd name="adj2" fmla="val 5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87920" numCol="1" spcCol="1270" anchor="ctr" anchorCtr="0">
          <a:noAutofit/>
        </a:bodyPr>
        <a:lstStyle/>
        <a:p>
          <a:pPr lvl="0" algn="l" defTabSz="711200">
            <a:lnSpc>
              <a:spcPct val="90000"/>
            </a:lnSpc>
            <a:spcBef>
              <a:spcPct val="0"/>
            </a:spcBef>
            <a:spcAft>
              <a:spcPct val="35000"/>
            </a:spcAft>
          </a:pPr>
          <a:endParaRPr lang="zh-TW" altLang="en-US" sz="1600" kern="1200">
            <a:latin typeface="微軟正黑體" panose="020B0604030504040204" pitchFamily="34" charset="-120"/>
            <a:ea typeface="微軟正黑體" panose="020B0604030504040204" pitchFamily="34" charset="-120"/>
          </a:endParaRPr>
        </a:p>
      </dsp:txBody>
      <dsp:txXfrm>
        <a:off x="2503423" y="897377"/>
        <a:ext cx="5328640" cy="591873"/>
      </dsp:txXfrm>
    </dsp:sp>
    <dsp:sp modelId="{22D7FDC5-A7C4-46DF-A262-2605CC50CFC1}">
      <dsp:nvSpPr>
        <dsp:cNvPr id="0" name=""/>
        <dsp:cNvSpPr/>
      </dsp:nvSpPr>
      <dsp:spPr>
        <a:xfrm>
          <a:off x="2503423" y="1514280"/>
          <a:ext cx="2503424" cy="2280331"/>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zh-TW" altLang="en-US" sz="6500" kern="1200">
            <a:latin typeface="微軟正黑體" panose="020B0604030504040204" pitchFamily="34" charset="-120"/>
            <a:ea typeface="微軟正黑體" panose="020B0604030504040204" pitchFamily="34" charset="-120"/>
          </a:endParaRPr>
        </a:p>
      </dsp:txBody>
      <dsp:txXfrm>
        <a:off x="2503423" y="1514280"/>
        <a:ext cx="2503424" cy="2280331"/>
      </dsp:txXfrm>
    </dsp:sp>
    <dsp:sp modelId="{30F734C6-EF81-461D-AA54-B4A871BA339B}">
      <dsp:nvSpPr>
        <dsp:cNvPr id="0" name=""/>
        <dsp:cNvSpPr/>
      </dsp:nvSpPr>
      <dsp:spPr>
        <a:xfrm>
          <a:off x="5006848" y="996023"/>
          <a:ext cx="3121152" cy="1183746"/>
        </a:xfrm>
        <a:prstGeom prst="rightArrow">
          <a:avLst>
            <a:gd name="adj1" fmla="val 50000"/>
            <a:gd name="adj2" fmla="val 5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87920" numCol="1" spcCol="1270" anchor="ctr" anchorCtr="0">
          <a:noAutofit/>
        </a:bodyPr>
        <a:lstStyle/>
        <a:p>
          <a:pPr lvl="0" algn="l" defTabSz="711200">
            <a:lnSpc>
              <a:spcPct val="90000"/>
            </a:lnSpc>
            <a:spcBef>
              <a:spcPct val="0"/>
            </a:spcBef>
            <a:spcAft>
              <a:spcPct val="35000"/>
            </a:spcAft>
          </a:pPr>
          <a:endParaRPr lang="zh-TW" altLang="en-US" sz="1600" kern="1200">
            <a:latin typeface="微軟正黑體" panose="020B0604030504040204" pitchFamily="34" charset="-120"/>
            <a:ea typeface="微軟正黑體" panose="020B0604030504040204" pitchFamily="34" charset="-120"/>
          </a:endParaRPr>
        </a:p>
      </dsp:txBody>
      <dsp:txXfrm>
        <a:off x="5006848" y="1291960"/>
        <a:ext cx="2825216" cy="591873"/>
      </dsp:txXfrm>
    </dsp:sp>
    <dsp:sp modelId="{3473008B-9E76-4B87-BA69-1D00F86702E2}">
      <dsp:nvSpPr>
        <dsp:cNvPr id="0" name=""/>
        <dsp:cNvSpPr/>
      </dsp:nvSpPr>
      <dsp:spPr>
        <a:xfrm>
          <a:off x="5006848" y="1908862"/>
          <a:ext cx="2503424" cy="2246958"/>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zh-TW" altLang="en-US" sz="6500" kern="1200">
            <a:latin typeface="微軟正黑體" panose="020B0604030504040204" pitchFamily="34" charset="-120"/>
            <a:ea typeface="微軟正黑體" panose="020B0604030504040204" pitchFamily="34" charset="-120"/>
          </a:endParaRPr>
        </a:p>
      </dsp:txBody>
      <dsp:txXfrm>
        <a:off x="5006848" y="1908862"/>
        <a:ext cx="2503424" cy="22469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4171-8BBF-45D9-B489-10C17A761B4F}">
      <dsp:nvSpPr>
        <dsp:cNvPr id="0" name=""/>
        <dsp:cNvSpPr/>
      </dsp:nvSpPr>
      <dsp:spPr>
        <a:xfrm>
          <a:off x="2192605" y="814623"/>
          <a:ext cx="5452851" cy="5452851"/>
        </a:xfrm>
        <a:prstGeom prst="blockArc">
          <a:avLst>
            <a:gd name="adj1" fmla="val 11880000"/>
            <a:gd name="adj2" fmla="val 16200000"/>
            <a:gd name="adj3" fmla="val 4635"/>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C79BA3-1D62-4444-924F-487A3F76CDF0}">
      <dsp:nvSpPr>
        <dsp:cNvPr id="0" name=""/>
        <dsp:cNvSpPr/>
      </dsp:nvSpPr>
      <dsp:spPr>
        <a:xfrm>
          <a:off x="2192605" y="814623"/>
          <a:ext cx="5452851" cy="5452851"/>
        </a:xfrm>
        <a:prstGeom prst="blockArc">
          <a:avLst>
            <a:gd name="adj1" fmla="val 7560000"/>
            <a:gd name="adj2" fmla="val 11880000"/>
            <a:gd name="adj3" fmla="val 4635"/>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3657E2-D9DD-4EE1-A8FB-D98C701E6574}">
      <dsp:nvSpPr>
        <dsp:cNvPr id="0" name=""/>
        <dsp:cNvSpPr/>
      </dsp:nvSpPr>
      <dsp:spPr>
        <a:xfrm>
          <a:off x="2192605" y="814623"/>
          <a:ext cx="5452851" cy="5452851"/>
        </a:xfrm>
        <a:prstGeom prst="blockArc">
          <a:avLst>
            <a:gd name="adj1" fmla="val 3240000"/>
            <a:gd name="adj2" fmla="val 7560000"/>
            <a:gd name="adj3" fmla="val 4635"/>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359CBE-7B78-486C-A43A-4998E2885E51}">
      <dsp:nvSpPr>
        <dsp:cNvPr id="0" name=""/>
        <dsp:cNvSpPr/>
      </dsp:nvSpPr>
      <dsp:spPr>
        <a:xfrm>
          <a:off x="2192605" y="814623"/>
          <a:ext cx="5452851" cy="5452851"/>
        </a:xfrm>
        <a:prstGeom prst="blockArc">
          <a:avLst>
            <a:gd name="adj1" fmla="val 20520000"/>
            <a:gd name="adj2" fmla="val 3240000"/>
            <a:gd name="adj3" fmla="val 4635"/>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F405BD-57D9-453A-87D7-0A23711FC18B}">
      <dsp:nvSpPr>
        <dsp:cNvPr id="0" name=""/>
        <dsp:cNvSpPr/>
      </dsp:nvSpPr>
      <dsp:spPr>
        <a:xfrm>
          <a:off x="2192605" y="814623"/>
          <a:ext cx="5452851" cy="5452851"/>
        </a:xfrm>
        <a:prstGeom prst="blockArc">
          <a:avLst>
            <a:gd name="adj1" fmla="val 16200000"/>
            <a:gd name="adj2" fmla="val 20520000"/>
            <a:gd name="adj3" fmla="val 4635"/>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F1AE4F-3CE6-4E7A-B13B-B22DF1EDEBBA}">
      <dsp:nvSpPr>
        <dsp:cNvPr id="0" name=""/>
        <dsp:cNvSpPr/>
      </dsp:nvSpPr>
      <dsp:spPr>
        <a:xfrm>
          <a:off x="3665254" y="2287273"/>
          <a:ext cx="2507553" cy="2507553"/>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dirty="0">
              <a:latin typeface="微軟正黑體" panose="020B0604030504040204" pitchFamily="34" charset="-120"/>
              <a:ea typeface="微軟正黑體" panose="020B0604030504040204" pitchFamily="34" charset="-120"/>
            </a:rPr>
            <a:t>與人分享</a:t>
          </a:r>
        </a:p>
      </dsp:txBody>
      <dsp:txXfrm>
        <a:off x="4032477" y="2654496"/>
        <a:ext cx="1773107" cy="1773107"/>
      </dsp:txXfrm>
    </dsp:sp>
    <dsp:sp modelId="{3F04E739-4FD3-4F2E-9FF0-954739C6F6E0}">
      <dsp:nvSpPr>
        <dsp:cNvPr id="0" name=""/>
        <dsp:cNvSpPr/>
      </dsp:nvSpPr>
      <dsp:spPr>
        <a:xfrm>
          <a:off x="4041387" y="170"/>
          <a:ext cx="1755287" cy="175528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TW" altLang="en-US" sz="2300" b="1" i="0" kern="1200" dirty="0">
              <a:latin typeface="微軟正黑體" panose="020B0604030504040204" pitchFamily="34" charset="-120"/>
              <a:ea typeface="微軟正黑體" panose="020B0604030504040204" pitchFamily="34" charset="-120"/>
            </a:rPr>
            <a:t>感謝或讚賞他人</a:t>
          </a:r>
          <a:endParaRPr lang="zh-TW" altLang="en-US" sz="2300" kern="1200" dirty="0">
            <a:latin typeface="微軟正黑體" panose="020B0604030504040204" pitchFamily="34" charset="-120"/>
            <a:ea typeface="微軟正黑體" panose="020B0604030504040204" pitchFamily="34" charset="-120"/>
          </a:endParaRPr>
        </a:p>
      </dsp:txBody>
      <dsp:txXfrm>
        <a:off x="4298443" y="257226"/>
        <a:ext cx="1241175" cy="1241175"/>
      </dsp:txXfrm>
    </dsp:sp>
    <dsp:sp modelId="{7466313C-4646-423B-80E5-FD94969167B3}">
      <dsp:nvSpPr>
        <dsp:cNvPr id="0" name=""/>
        <dsp:cNvSpPr/>
      </dsp:nvSpPr>
      <dsp:spPr>
        <a:xfrm>
          <a:off x="6574275" y="1840421"/>
          <a:ext cx="1755287" cy="175528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TW" altLang="en-US" sz="2300" b="1" i="0" kern="1200" dirty="0">
              <a:latin typeface="微軟正黑體" panose="020B0604030504040204" pitchFamily="34" charset="-120"/>
              <a:ea typeface="微軟正黑體" panose="020B0604030504040204" pitchFamily="34" charset="-120"/>
            </a:rPr>
            <a:t>善待和幫助他人</a:t>
          </a:r>
          <a:endParaRPr lang="zh-TW" altLang="en-US" sz="2300" kern="1200" dirty="0">
            <a:latin typeface="微軟正黑體" panose="020B0604030504040204" pitchFamily="34" charset="-120"/>
            <a:ea typeface="微軟正黑體" panose="020B0604030504040204" pitchFamily="34" charset="-120"/>
          </a:endParaRPr>
        </a:p>
      </dsp:txBody>
      <dsp:txXfrm>
        <a:off x="6831331" y="2097477"/>
        <a:ext cx="1241175" cy="1241175"/>
      </dsp:txXfrm>
    </dsp:sp>
    <dsp:sp modelId="{A336D3A4-2CC6-48CC-AB00-9A186733E9B3}">
      <dsp:nvSpPr>
        <dsp:cNvPr id="0" name=""/>
        <dsp:cNvSpPr/>
      </dsp:nvSpPr>
      <dsp:spPr>
        <a:xfrm>
          <a:off x="5606798" y="4818009"/>
          <a:ext cx="1755287" cy="175528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TW" altLang="en-US" sz="2300" b="1" i="0" kern="1200" dirty="0">
              <a:latin typeface="微軟正黑體" panose="020B0604030504040204" pitchFamily="34" charset="-120"/>
              <a:ea typeface="微軟正黑體" panose="020B0604030504040204" pitchFamily="34" charset="-120"/>
            </a:rPr>
            <a:t>與朋友見面交流</a:t>
          </a:r>
          <a:endParaRPr lang="zh-TW" altLang="en-US" sz="2300" kern="1200" dirty="0">
            <a:latin typeface="微軟正黑體" panose="020B0604030504040204" pitchFamily="34" charset="-120"/>
            <a:ea typeface="微軟正黑體" panose="020B0604030504040204" pitchFamily="34" charset="-120"/>
          </a:endParaRPr>
        </a:p>
      </dsp:txBody>
      <dsp:txXfrm>
        <a:off x="5863854" y="5075065"/>
        <a:ext cx="1241175" cy="1241175"/>
      </dsp:txXfrm>
    </dsp:sp>
    <dsp:sp modelId="{B3BB4C35-AA88-4C21-A42C-DA7A29912ECE}">
      <dsp:nvSpPr>
        <dsp:cNvPr id="0" name=""/>
        <dsp:cNvSpPr/>
      </dsp:nvSpPr>
      <dsp:spPr>
        <a:xfrm>
          <a:off x="2478794" y="4818009"/>
          <a:ext cx="1749652" cy="175528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i="0" kern="1200" dirty="0">
              <a:latin typeface="微軟正黑體" panose="020B0604030504040204" pitchFamily="34" charset="-120"/>
              <a:ea typeface="微軟正黑體" panose="020B0604030504040204" pitchFamily="34" charset="-120"/>
            </a:rPr>
            <a:t>與人傾訴以獲取支持</a:t>
          </a:r>
          <a:endParaRPr lang="en-US" altLang="zh-TW" sz="2400" b="1" i="0" kern="1200" dirty="0">
            <a:latin typeface="微軟正黑體" panose="020B0604030504040204" pitchFamily="34" charset="-120"/>
            <a:ea typeface="微軟正黑體" panose="020B0604030504040204" pitchFamily="34" charset="-120"/>
          </a:endParaRPr>
        </a:p>
      </dsp:txBody>
      <dsp:txXfrm>
        <a:off x="2735025" y="5075065"/>
        <a:ext cx="1237190" cy="1241175"/>
      </dsp:txXfrm>
    </dsp:sp>
    <dsp:sp modelId="{9AB763C8-FBE8-41BC-9979-5C8FF5584DE7}">
      <dsp:nvSpPr>
        <dsp:cNvPr id="0" name=""/>
        <dsp:cNvSpPr/>
      </dsp:nvSpPr>
      <dsp:spPr>
        <a:xfrm>
          <a:off x="1508500" y="1840421"/>
          <a:ext cx="1755287" cy="175528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TW" altLang="zh-TW" sz="2300" b="1" i="0" kern="1200" dirty="0">
              <a:latin typeface="微軟正黑體" panose="020B0604030504040204" pitchFamily="34" charset="-120"/>
              <a:ea typeface="微軟正黑體" panose="020B0604030504040204" pitchFamily="34" charset="-120"/>
            </a:rPr>
            <a:t>多與家人相處溝通</a:t>
          </a:r>
          <a:endParaRPr lang="en-US" altLang="zh-TW" sz="2300" b="1" i="0" kern="1200" dirty="0">
            <a:latin typeface="微軟正黑體" panose="020B0604030504040204" pitchFamily="34" charset="-120"/>
            <a:ea typeface="微軟正黑體" panose="020B0604030504040204" pitchFamily="34" charset="-120"/>
          </a:endParaRPr>
        </a:p>
      </dsp:txBody>
      <dsp:txXfrm>
        <a:off x="1765556" y="2097477"/>
        <a:ext cx="1241175" cy="1241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4171-8BBF-45D9-B489-10C17A761B4F}">
      <dsp:nvSpPr>
        <dsp:cNvPr id="0" name=""/>
        <dsp:cNvSpPr/>
      </dsp:nvSpPr>
      <dsp:spPr>
        <a:xfrm>
          <a:off x="2393244" y="808867"/>
          <a:ext cx="5393098" cy="5393098"/>
        </a:xfrm>
        <a:prstGeom prst="blockArc">
          <a:avLst>
            <a:gd name="adj1" fmla="val 11880000"/>
            <a:gd name="adj2" fmla="val 1620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C79BA3-1D62-4444-924F-487A3F76CDF0}">
      <dsp:nvSpPr>
        <dsp:cNvPr id="0" name=""/>
        <dsp:cNvSpPr/>
      </dsp:nvSpPr>
      <dsp:spPr>
        <a:xfrm>
          <a:off x="2393244" y="808867"/>
          <a:ext cx="5393098" cy="5393098"/>
        </a:xfrm>
        <a:prstGeom prst="blockArc">
          <a:avLst>
            <a:gd name="adj1" fmla="val 7560000"/>
            <a:gd name="adj2" fmla="val 1188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3657E2-D9DD-4EE1-A8FB-D98C701E6574}">
      <dsp:nvSpPr>
        <dsp:cNvPr id="0" name=""/>
        <dsp:cNvSpPr/>
      </dsp:nvSpPr>
      <dsp:spPr>
        <a:xfrm>
          <a:off x="2393244" y="808867"/>
          <a:ext cx="5393098" cy="5393098"/>
        </a:xfrm>
        <a:prstGeom prst="blockArc">
          <a:avLst>
            <a:gd name="adj1" fmla="val 3240000"/>
            <a:gd name="adj2" fmla="val 756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359CBE-7B78-486C-A43A-4998E2885E51}">
      <dsp:nvSpPr>
        <dsp:cNvPr id="0" name=""/>
        <dsp:cNvSpPr/>
      </dsp:nvSpPr>
      <dsp:spPr>
        <a:xfrm>
          <a:off x="2393244" y="808867"/>
          <a:ext cx="5393098" cy="5393098"/>
        </a:xfrm>
        <a:prstGeom prst="blockArc">
          <a:avLst>
            <a:gd name="adj1" fmla="val 20520000"/>
            <a:gd name="adj2" fmla="val 324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F405BD-57D9-453A-87D7-0A23711FC18B}">
      <dsp:nvSpPr>
        <dsp:cNvPr id="0" name=""/>
        <dsp:cNvSpPr/>
      </dsp:nvSpPr>
      <dsp:spPr>
        <a:xfrm>
          <a:off x="2393244" y="808867"/>
          <a:ext cx="5393098" cy="5393098"/>
        </a:xfrm>
        <a:prstGeom prst="blockArc">
          <a:avLst>
            <a:gd name="adj1" fmla="val 16200000"/>
            <a:gd name="adj2" fmla="val 2052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F1AE4F-3CE6-4E7A-B13B-B22DF1EDEBBA}">
      <dsp:nvSpPr>
        <dsp:cNvPr id="0" name=""/>
        <dsp:cNvSpPr/>
      </dsp:nvSpPr>
      <dsp:spPr>
        <a:xfrm>
          <a:off x="3849653" y="2265276"/>
          <a:ext cx="2480280" cy="2480280"/>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0" i="0" kern="1200" dirty="0">
              <a:latin typeface="微軟正黑體" panose="020B0604030504040204" pitchFamily="34" charset="-120"/>
              <a:ea typeface="微軟正黑體" panose="020B0604030504040204" pitchFamily="34" charset="-120"/>
            </a:rPr>
            <a:t>正面思維</a:t>
          </a:r>
          <a:endParaRPr lang="zh-TW" altLang="en-US" sz="3200" kern="1200" dirty="0">
            <a:latin typeface="微軟正黑體" panose="020B0604030504040204" pitchFamily="34" charset="-120"/>
            <a:ea typeface="微軟正黑體" panose="020B0604030504040204" pitchFamily="34" charset="-120"/>
          </a:endParaRPr>
        </a:p>
      </dsp:txBody>
      <dsp:txXfrm>
        <a:off x="4212882" y="2628505"/>
        <a:ext cx="1753822" cy="1753822"/>
      </dsp:txXfrm>
    </dsp:sp>
    <dsp:sp modelId="{3F04E739-4FD3-4F2E-9FF0-954739C6F6E0}">
      <dsp:nvSpPr>
        <dsp:cNvPr id="0" name=""/>
        <dsp:cNvSpPr/>
      </dsp:nvSpPr>
      <dsp:spPr>
        <a:xfrm>
          <a:off x="4221695" y="3272"/>
          <a:ext cx="1736196" cy="17361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1" i="0" kern="1200">
              <a:latin typeface="微軟正黑體" panose="020B0604030504040204" pitchFamily="34" charset="-120"/>
              <a:ea typeface="微軟正黑體" panose="020B0604030504040204" pitchFamily="34" charset="-120"/>
            </a:rPr>
            <a:t>懷有希望</a:t>
          </a:r>
          <a:endParaRPr lang="zh-TW" altLang="en-US" sz="3200" kern="1200" dirty="0">
            <a:latin typeface="微軟正黑體" panose="020B0604030504040204" pitchFamily="34" charset="-120"/>
            <a:ea typeface="微軟正黑體" panose="020B0604030504040204" pitchFamily="34" charset="-120"/>
          </a:endParaRPr>
        </a:p>
      </dsp:txBody>
      <dsp:txXfrm>
        <a:off x="4475955" y="257532"/>
        <a:ext cx="1227676" cy="1227676"/>
      </dsp:txXfrm>
    </dsp:sp>
    <dsp:sp modelId="{7466313C-4646-423B-80E5-FD94969167B3}">
      <dsp:nvSpPr>
        <dsp:cNvPr id="0" name=""/>
        <dsp:cNvSpPr/>
      </dsp:nvSpPr>
      <dsp:spPr>
        <a:xfrm>
          <a:off x="6726822" y="1823353"/>
          <a:ext cx="1736196" cy="17361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1" i="0" kern="1200">
              <a:latin typeface="微軟正黑體" panose="020B0604030504040204" pitchFamily="34" charset="-120"/>
              <a:ea typeface="微軟正黑體" panose="020B0604030504040204" pitchFamily="34" charset="-120"/>
            </a:rPr>
            <a:t>留意自己</a:t>
          </a:r>
          <a:endParaRPr lang="zh-TW" altLang="en-US" sz="3200" kern="1200" dirty="0">
            <a:latin typeface="微軟正黑體" panose="020B0604030504040204" pitchFamily="34" charset="-120"/>
            <a:ea typeface="微軟正黑體" panose="020B0604030504040204" pitchFamily="34" charset="-120"/>
          </a:endParaRPr>
        </a:p>
      </dsp:txBody>
      <dsp:txXfrm>
        <a:off x="6981082" y="2077613"/>
        <a:ext cx="1227676" cy="1227676"/>
      </dsp:txXfrm>
    </dsp:sp>
    <dsp:sp modelId="{A336D3A4-2CC6-48CC-AB00-9A186733E9B3}">
      <dsp:nvSpPr>
        <dsp:cNvPr id="0" name=""/>
        <dsp:cNvSpPr/>
      </dsp:nvSpPr>
      <dsp:spPr>
        <a:xfrm>
          <a:off x="5769948" y="4768306"/>
          <a:ext cx="1736196" cy="17361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1" i="0" kern="1200">
              <a:latin typeface="微軟正黑體" panose="020B0604030504040204" pitchFamily="34" charset="-120"/>
              <a:ea typeface="微軟正黑體" panose="020B0604030504040204" pitchFamily="34" charset="-120"/>
            </a:rPr>
            <a:t>相信自己</a:t>
          </a:r>
          <a:endParaRPr lang="zh-TW" altLang="en-US" sz="3200" kern="1200" dirty="0">
            <a:latin typeface="微軟正黑體" panose="020B0604030504040204" pitchFamily="34" charset="-120"/>
            <a:ea typeface="微軟正黑體" panose="020B0604030504040204" pitchFamily="34" charset="-120"/>
          </a:endParaRPr>
        </a:p>
      </dsp:txBody>
      <dsp:txXfrm>
        <a:off x="6024208" y="5022566"/>
        <a:ext cx="1227676" cy="1227676"/>
      </dsp:txXfrm>
    </dsp:sp>
    <dsp:sp modelId="{B3BB4C35-AA88-4C21-A42C-DA7A29912ECE}">
      <dsp:nvSpPr>
        <dsp:cNvPr id="0" name=""/>
        <dsp:cNvSpPr/>
      </dsp:nvSpPr>
      <dsp:spPr>
        <a:xfrm>
          <a:off x="2676228" y="4768306"/>
          <a:ext cx="1730622" cy="17361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1" i="0" kern="1200">
              <a:latin typeface="微軟正黑體" panose="020B0604030504040204" pitchFamily="34" charset="-120"/>
              <a:ea typeface="微軟正黑體" panose="020B0604030504040204" pitchFamily="34" charset="-120"/>
            </a:rPr>
            <a:t>設定目標</a:t>
          </a:r>
          <a:endParaRPr lang="en-US" altLang="zh-TW" sz="3200" b="1" i="0" kern="1200" dirty="0">
            <a:latin typeface="微軟正黑體" panose="020B0604030504040204" pitchFamily="34" charset="-120"/>
            <a:ea typeface="微軟正黑體" panose="020B0604030504040204" pitchFamily="34" charset="-120"/>
          </a:endParaRPr>
        </a:p>
      </dsp:txBody>
      <dsp:txXfrm>
        <a:off x="2929672" y="5022566"/>
        <a:ext cx="1223734" cy="1227676"/>
      </dsp:txXfrm>
    </dsp:sp>
    <dsp:sp modelId="{9AB763C8-FBE8-41BC-9979-5C8FF5584DE7}">
      <dsp:nvSpPr>
        <dsp:cNvPr id="0" name=""/>
        <dsp:cNvSpPr/>
      </dsp:nvSpPr>
      <dsp:spPr>
        <a:xfrm>
          <a:off x="1716568" y="1823353"/>
          <a:ext cx="1736196" cy="17361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1" i="0" kern="1200" dirty="0">
              <a:latin typeface="微軟正黑體" panose="020B0604030504040204" pitchFamily="34" charset="-120"/>
              <a:ea typeface="微軟正黑體" panose="020B0604030504040204" pitchFamily="34" charset="-120"/>
            </a:rPr>
            <a:t>心存感恩</a:t>
          </a:r>
          <a:endParaRPr lang="en-US" altLang="zh-TW" sz="3200" b="1" i="0" kern="1200" dirty="0">
            <a:latin typeface="微軟正黑體" panose="020B0604030504040204" pitchFamily="34" charset="-120"/>
            <a:ea typeface="微軟正黑體" panose="020B0604030504040204" pitchFamily="34" charset="-120"/>
          </a:endParaRPr>
        </a:p>
      </dsp:txBody>
      <dsp:txXfrm>
        <a:off x="1970828" y="2077613"/>
        <a:ext cx="1227676" cy="12276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4171-8BBF-45D9-B489-10C17A761B4F}">
      <dsp:nvSpPr>
        <dsp:cNvPr id="0" name=""/>
        <dsp:cNvSpPr/>
      </dsp:nvSpPr>
      <dsp:spPr>
        <a:xfrm>
          <a:off x="2318259" y="812376"/>
          <a:ext cx="5421880" cy="5421880"/>
        </a:xfrm>
        <a:prstGeom prst="blockArc">
          <a:avLst>
            <a:gd name="adj1" fmla="val 11880000"/>
            <a:gd name="adj2" fmla="val 16200000"/>
            <a:gd name="adj3" fmla="val 4638"/>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C79BA3-1D62-4444-924F-487A3F76CDF0}">
      <dsp:nvSpPr>
        <dsp:cNvPr id="0" name=""/>
        <dsp:cNvSpPr/>
      </dsp:nvSpPr>
      <dsp:spPr>
        <a:xfrm>
          <a:off x="2318259" y="812376"/>
          <a:ext cx="5421880" cy="5421880"/>
        </a:xfrm>
        <a:prstGeom prst="blockArc">
          <a:avLst>
            <a:gd name="adj1" fmla="val 7560000"/>
            <a:gd name="adj2" fmla="val 11880000"/>
            <a:gd name="adj3" fmla="val 4638"/>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3657E2-D9DD-4EE1-A8FB-D98C701E6574}">
      <dsp:nvSpPr>
        <dsp:cNvPr id="0" name=""/>
        <dsp:cNvSpPr/>
      </dsp:nvSpPr>
      <dsp:spPr>
        <a:xfrm>
          <a:off x="2318259" y="812376"/>
          <a:ext cx="5421880" cy="5421880"/>
        </a:xfrm>
        <a:prstGeom prst="blockArc">
          <a:avLst>
            <a:gd name="adj1" fmla="val 3240000"/>
            <a:gd name="adj2" fmla="val 7560000"/>
            <a:gd name="adj3" fmla="val 4638"/>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359CBE-7B78-486C-A43A-4998E2885E51}">
      <dsp:nvSpPr>
        <dsp:cNvPr id="0" name=""/>
        <dsp:cNvSpPr/>
      </dsp:nvSpPr>
      <dsp:spPr>
        <a:xfrm>
          <a:off x="2318259" y="812376"/>
          <a:ext cx="5421880" cy="5421880"/>
        </a:xfrm>
        <a:prstGeom prst="blockArc">
          <a:avLst>
            <a:gd name="adj1" fmla="val 20520000"/>
            <a:gd name="adj2" fmla="val 3240000"/>
            <a:gd name="adj3" fmla="val 4638"/>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F405BD-57D9-453A-87D7-0A23711FC18B}">
      <dsp:nvSpPr>
        <dsp:cNvPr id="0" name=""/>
        <dsp:cNvSpPr/>
      </dsp:nvSpPr>
      <dsp:spPr>
        <a:xfrm>
          <a:off x="2318259" y="812376"/>
          <a:ext cx="5421880" cy="5421880"/>
        </a:xfrm>
        <a:prstGeom prst="blockArc">
          <a:avLst>
            <a:gd name="adj1" fmla="val 16200000"/>
            <a:gd name="adj2" fmla="val 20520000"/>
            <a:gd name="adj3" fmla="val 4638"/>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F1AE4F-3CE6-4E7A-B13B-B22DF1EDEBBA}">
      <dsp:nvSpPr>
        <dsp:cNvPr id="0" name=""/>
        <dsp:cNvSpPr/>
      </dsp:nvSpPr>
      <dsp:spPr>
        <a:xfrm>
          <a:off x="3781722" y="2275839"/>
          <a:ext cx="2494954" cy="2494954"/>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0" i="0" kern="1200">
              <a:latin typeface="微軟正黑體" panose="020B0604030504040204" pitchFamily="34" charset="-120"/>
              <a:ea typeface="微軟正黑體" panose="020B0604030504040204" pitchFamily="34" charset="-120"/>
            </a:rPr>
            <a:t>享受生活</a:t>
          </a:r>
          <a:endParaRPr lang="zh-TW" altLang="en-US" sz="3200" kern="1200" dirty="0">
            <a:latin typeface="微軟正黑體" panose="020B0604030504040204" pitchFamily="34" charset="-120"/>
            <a:ea typeface="微軟正黑體" panose="020B0604030504040204" pitchFamily="34" charset="-120"/>
          </a:endParaRPr>
        </a:p>
      </dsp:txBody>
      <dsp:txXfrm>
        <a:off x="4147100" y="2641217"/>
        <a:ext cx="1764198" cy="1764198"/>
      </dsp:txXfrm>
    </dsp:sp>
    <dsp:sp modelId="{3F04E739-4FD3-4F2E-9FF0-954739C6F6E0}">
      <dsp:nvSpPr>
        <dsp:cNvPr id="0" name=""/>
        <dsp:cNvSpPr/>
      </dsp:nvSpPr>
      <dsp:spPr>
        <a:xfrm>
          <a:off x="4155965" y="2015"/>
          <a:ext cx="1746468" cy="174646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i="0" kern="1200">
              <a:latin typeface="微軟正黑體" panose="020B0604030504040204" pitchFamily="34" charset="-120"/>
              <a:ea typeface="微軟正黑體" panose="020B0604030504040204" pitchFamily="34" charset="-120"/>
            </a:rPr>
            <a:t>發掘和培養興趣</a:t>
          </a:r>
          <a:endParaRPr lang="zh-TW" altLang="en-US" sz="2400" kern="1200" dirty="0">
            <a:latin typeface="微軟正黑體" panose="020B0604030504040204" pitchFamily="34" charset="-120"/>
            <a:ea typeface="微軟正黑體" panose="020B0604030504040204" pitchFamily="34" charset="-120"/>
          </a:endParaRPr>
        </a:p>
      </dsp:txBody>
      <dsp:txXfrm>
        <a:off x="4411729" y="257779"/>
        <a:ext cx="1234940" cy="1234940"/>
      </dsp:txXfrm>
    </dsp:sp>
    <dsp:sp modelId="{7466313C-4646-423B-80E5-FD94969167B3}">
      <dsp:nvSpPr>
        <dsp:cNvPr id="0" name=""/>
        <dsp:cNvSpPr/>
      </dsp:nvSpPr>
      <dsp:spPr>
        <a:xfrm>
          <a:off x="6674427" y="1831784"/>
          <a:ext cx="1746468" cy="174646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i="0" kern="1200">
              <a:latin typeface="微軟正黑體" panose="020B0604030504040204" pitchFamily="34" charset="-120"/>
              <a:ea typeface="微軟正黑體" panose="020B0604030504040204" pitchFamily="34" charset="-120"/>
            </a:rPr>
            <a:t>留意身邊事物</a:t>
          </a:r>
          <a:endParaRPr lang="zh-TW" altLang="en-US" sz="2400" kern="1200" dirty="0">
            <a:latin typeface="微軟正黑體" panose="020B0604030504040204" pitchFamily="34" charset="-120"/>
            <a:ea typeface="微軟正黑體" panose="020B0604030504040204" pitchFamily="34" charset="-120"/>
          </a:endParaRPr>
        </a:p>
      </dsp:txBody>
      <dsp:txXfrm>
        <a:off x="6930191" y="2087548"/>
        <a:ext cx="1234940" cy="1234940"/>
      </dsp:txXfrm>
    </dsp:sp>
    <dsp:sp modelId="{A336D3A4-2CC6-48CC-AB00-9A186733E9B3}">
      <dsp:nvSpPr>
        <dsp:cNvPr id="0" name=""/>
        <dsp:cNvSpPr/>
      </dsp:nvSpPr>
      <dsp:spPr>
        <a:xfrm>
          <a:off x="5712460" y="4792414"/>
          <a:ext cx="1746468" cy="174646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1" i="0" kern="1200" dirty="0">
              <a:latin typeface="微軟正黑體" panose="020B0604030504040204" pitchFamily="34" charset="-120"/>
              <a:ea typeface="微軟正黑體" panose="020B0604030504040204" pitchFamily="34" charset="-120"/>
            </a:rPr>
            <a:t>享受獨處</a:t>
          </a:r>
          <a:endParaRPr lang="zh-TW" altLang="en-US" sz="3200" kern="1200" dirty="0">
            <a:latin typeface="微軟正黑體" panose="020B0604030504040204" pitchFamily="34" charset="-120"/>
            <a:ea typeface="微軟正黑體" panose="020B0604030504040204" pitchFamily="34" charset="-120"/>
          </a:endParaRPr>
        </a:p>
      </dsp:txBody>
      <dsp:txXfrm>
        <a:off x="5968224" y="5048178"/>
        <a:ext cx="1234940" cy="1234940"/>
      </dsp:txXfrm>
    </dsp:sp>
    <dsp:sp modelId="{B3BB4C35-AA88-4C21-A42C-DA7A29912ECE}">
      <dsp:nvSpPr>
        <dsp:cNvPr id="0" name=""/>
        <dsp:cNvSpPr/>
      </dsp:nvSpPr>
      <dsp:spPr>
        <a:xfrm>
          <a:off x="2602274" y="4792414"/>
          <a:ext cx="1740862" cy="174646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i="0" kern="1200" dirty="0">
              <a:latin typeface="微軟正黑體" panose="020B0604030504040204" pitchFamily="34" charset="-120"/>
              <a:ea typeface="微軟正黑體" panose="020B0604030504040204" pitchFamily="34" charset="-120"/>
            </a:rPr>
            <a:t>多做    運動</a:t>
          </a:r>
          <a:endParaRPr lang="en-US" altLang="zh-TW" sz="2400" b="1" i="0" kern="1200" dirty="0">
            <a:latin typeface="微軟正黑體" panose="020B0604030504040204" pitchFamily="34" charset="-120"/>
            <a:ea typeface="微軟正黑體" panose="020B0604030504040204" pitchFamily="34" charset="-120"/>
          </a:endParaRPr>
        </a:p>
      </dsp:txBody>
      <dsp:txXfrm>
        <a:off x="2857217" y="5048178"/>
        <a:ext cx="1230976" cy="1234940"/>
      </dsp:txXfrm>
    </dsp:sp>
    <dsp:sp modelId="{9AB763C8-FBE8-41BC-9979-5C8FF5584DE7}">
      <dsp:nvSpPr>
        <dsp:cNvPr id="0" name=""/>
        <dsp:cNvSpPr/>
      </dsp:nvSpPr>
      <dsp:spPr>
        <a:xfrm>
          <a:off x="1637504" y="1831784"/>
          <a:ext cx="1746468" cy="174646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i="0" kern="1200" dirty="0">
              <a:latin typeface="微軟正黑體" panose="020B0604030504040204" pitchFamily="34" charset="-120"/>
              <a:ea typeface="微軟正黑體" panose="020B0604030504040204" pitchFamily="34" charset="-120"/>
            </a:rPr>
            <a:t>參與活動以發揮潛能</a:t>
          </a:r>
          <a:endParaRPr lang="en-US" altLang="zh-TW" sz="2400" b="1" i="0" kern="1200" dirty="0">
            <a:latin typeface="微軟正黑體" panose="020B0604030504040204" pitchFamily="34" charset="-120"/>
            <a:ea typeface="微軟正黑體" panose="020B0604030504040204" pitchFamily="34" charset="-120"/>
          </a:endParaRPr>
        </a:p>
      </dsp:txBody>
      <dsp:txXfrm>
        <a:off x="1893268" y="2087548"/>
        <a:ext cx="1234940" cy="123494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1A3FF2-6337-495B-A234-6EB1660CB99E}" type="datetimeFigureOut">
              <a:rPr lang="en-US" smtClean="0"/>
              <a:t>1/15/2025</a:t>
            </a:fld>
            <a:endParaRPr 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8170C6-2B21-437A-B113-84AE9EC8A496}" type="slidenum">
              <a:rPr lang="en-US" smtClean="0"/>
              <a:t>‹#›</a:t>
            </a:fld>
            <a:endParaRPr lang="en-US"/>
          </a:p>
        </p:txBody>
      </p:sp>
    </p:spTree>
    <p:extLst>
      <p:ext uri="{BB962C8B-B14F-4D97-AF65-F5344CB8AC3E}">
        <p14:creationId xmlns:p14="http://schemas.microsoft.com/office/powerpoint/2010/main" val="3779801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6F1B4-1A38-4F14-9283-F755A5F0843F}" type="datetimeFigureOut">
              <a:rPr lang="en-US" smtClean="0"/>
              <a:t>1/15/2025</a:t>
            </a:fld>
            <a:endParaRPr 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1C081-6389-4F1A-9215-5BDD20923EFA}" type="slidenum">
              <a:rPr lang="en-US" smtClean="0"/>
              <a:t>‹#›</a:t>
            </a:fld>
            <a:endParaRPr lang="en-US"/>
          </a:p>
        </p:txBody>
      </p:sp>
    </p:spTree>
    <p:extLst>
      <p:ext uri="{BB962C8B-B14F-4D97-AF65-F5344CB8AC3E}">
        <p14:creationId xmlns:p14="http://schemas.microsoft.com/office/powerpoint/2010/main" val="1148833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a:t>
            </a:fld>
            <a:endParaRPr lang="en-US"/>
          </a:p>
        </p:txBody>
      </p:sp>
    </p:spTree>
    <p:extLst>
      <p:ext uri="{BB962C8B-B14F-4D97-AF65-F5344CB8AC3E}">
        <p14:creationId xmlns:p14="http://schemas.microsoft.com/office/powerpoint/2010/main" val="2024608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教師錦囊：</a:t>
            </a:r>
            <a:endParaRPr lang="en-US" altLang="zh-TW" dirty="0"/>
          </a:p>
          <a:p>
            <a:pPr marL="171450" indent="-171450">
              <a:buFont typeface="Arial" panose="020B0604020202020204" pitchFamily="34" charset="0"/>
              <a:buChar char="•"/>
            </a:pPr>
            <a:r>
              <a:rPr lang="zh-TW" altLang="en-US" dirty="0"/>
              <a:t>教師可藉由提問，引導學生思考自己生活上面對的種種問題、逆境、困難，同時讓他們明白在成長過程中必然會面對挫折和失敗，但我們應該以正面積極的態度面對，適時尋求老師和家長的協助。</a:t>
            </a:r>
            <a:endParaRPr lang="en-US" altLang="zh-TW" dirty="0"/>
          </a:p>
          <a:p>
            <a:endParaRPr lang="en-US" dirty="0"/>
          </a:p>
          <a:p>
            <a:r>
              <a:rPr lang="zh-TW" altLang="en-US" dirty="0"/>
              <a:t>學生可能回答方向：</a:t>
            </a:r>
            <a:endParaRPr lang="en-US" altLang="zh-TW" dirty="0"/>
          </a:p>
          <a:p>
            <a:pPr marL="171450" indent="-171450">
              <a:buFont typeface="Arial" panose="020B0604020202020204" pitchFamily="34" charset="0"/>
              <a:buChar char="•"/>
            </a:pPr>
            <a:r>
              <a:rPr lang="zh-TW" altLang="en-US" dirty="0"/>
              <a:t>學校層面：</a:t>
            </a:r>
            <a:endParaRPr lang="en-US" altLang="zh-TW" dirty="0"/>
          </a:p>
          <a:p>
            <a:pPr marL="628650" lvl="1" indent="-171450">
              <a:buFont typeface="Arial" panose="020B0604020202020204" pitchFamily="34" charset="0"/>
              <a:buChar char="•"/>
            </a:pPr>
            <a:r>
              <a:rPr lang="zh-TW" altLang="en-US" dirty="0"/>
              <a:t>學業壓力</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選科</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升學</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就業</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同學間的比較等</a:t>
            </a:r>
            <a:endParaRPr lang="en-US" altLang="zh-TW" dirty="0"/>
          </a:p>
          <a:p>
            <a:pPr marL="628650" lvl="1" indent="-171450">
              <a:buFont typeface="Arial" panose="020B0604020202020204" pitchFamily="34" charset="0"/>
              <a:buChar char="•"/>
            </a:pPr>
            <a:endParaRPr lang="en-US" altLang="zh-TW" dirty="0"/>
          </a:p>
          <a:p>
            <a:pPr marL="171450" indent="-171450">
              <a:buFont typeface="Arial" panose="020B0604020202020204" pitchFamily="34" charset="0"/>
              <a:buChar char="•"/>
            </a:pPr>
            <a:r>
              <a:rPr lang="zh-TW" altLang="en-US" dirty="0"/>
              <a:t>家庭層面：</a:t>
            </a:r>
            <a:endParaRPr lang="en-US" altLang="zh-TW" dirty="0"/>
          </a:p>
          <a:p>
            <a:pPr marL="628650" lvl="1" indent="-171450">
              <a:buFont typeface="Arial" panose="020B0604020202020204" pitchFamily="34" charset="0"/>
              <a:buChar char="•"/>
            </a:pPr>
            <a:r>
              <a:rPr lang="zh-TW" altLang="en-US" dirty="0"/>
              <a:t>家長期望</a:t>
            </a:r>
            <a:endParaRPr lang="en-US" altLang="zh-TW" dirty="0"/>
          </a:p>
          <a:p>
            <a:pPr marL="628650" lvl="1" indent="-171450">
              <a:buFont typeface="Arial" panose="020B0604020202020204" pitchFamily="34" charset="0"/>
              <a:buChar char="•"/>
            </a:pPr>
            <a:r>
              <a:rPr lang="zh-TW" altLang="en-US" dirty="0"/>
              <a:t>家庭結構改變</a:t>
            </a:r>
            <a:endParaRPr lang="en-US" altLang="zh-TW" dirty="0"/>
          </a:p>
          <a:p>
            <a:pPr marL="628650" lvl="1" indent="-171450">
              <a:buFont typeface="Arial" panose="020B0604020202020204" pitchFamily="34" charset="0"/>
              <a:buChar char="•"/>
            </a:pPr>
            <a:r>
              <a:rPr lang="zh-TW" altLang="en-US" dirty="0"/>
              <a:t>經濟壓力等</a:t>
            </a:r>
            <a:endParaRPr lang="en-US" altLang="zh-TW" dirty="0"/>
          </a:p>
          <a:p>
            <a:pPr marL="628650" lvl="1" indent="-171450">
              <a:buFont typeface="Arial" panose="020B0604020202020204" pitchFamily="34" charset="0"/>
              <a:buChar char="•"/>
            </a:pP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社交層面：</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維繫良好人際關係</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擴闊社交圈子</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dirty="0"/>
              <a:t>朋輩壓力</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dirty="0"/>
              <a:t>想和同輩朋友打成一片</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dirty="0"/>
              <a:t>受到同輩朋友影響</a:t>
            </a:r>
            <a:r>
              <a:rPr lang="zh-TW" altLang="en-US" dirty="0"/>
              <a:t>等</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社會層面：</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社交媒體對毒品的渲染</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社會毒品宣傳（例如電視廣告、海報、展覽等）</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輕易從不同途徑獲得（於網上購買，附送貨服務）等</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個人層面：</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自我期望</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青春期變化</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興趣發展</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解悶</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情緒低落</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避免因沒有吸食毒品而感到不適</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尋求快感或官能上的滿足</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吸食後能快速「上頭」產生短暫快感</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認為可以忘憂</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出於好奇</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誤以為不是毒品</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只是煙草產品（誤會與傳統煙相比，電子煙對身體的禍害較低）</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電子煙有多種味道，具吸引力等</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sz="1200" b="0" u="none"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其他：</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dirty="0"/>
              <a:t>以電子煙吸食，方便攜帶和吸食，也不容易被發現在吸毒</a:t>
            </a:r>
            <a:endParaRPr lang="en-US" altLang="zh-TW" sz="1200" b="0" u="none"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價格便宜等</a:t>
            </a:r>
            <a:endParaRPr lang="en-US" altLang="zh-TW" sz="1200" b="0" u="none"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dirty="0"/>
          </a:p>
          <a:p>
            <a:pPr marL="171450" indent="-171450">
              <a:buFont typeface="Arial" panose="020B0604020202020204" pitchFamily="34" charset="0"/>
              <a:buChar char="•"/>
            </a:pPr>
            <a:endParaRPr lang="en-US" altLang="zh-TW"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16</a:t>
            </a:fld>
            <a:endParaRPr lang="en-US"/>
          </a:p>
        </p:txBody>
      </p:sp>
    </p:spTree>
    <p:extLst>
      <p:ext uri="{BB962C8B-B14F-4D97-AF65-F5344CB8AC3E}">
        <p14:creationId xmlns:p14="http://schemas.microsoft.com/office/powerpoint/2010/main" val="3561867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教師可播放</a:t>
            </a:r>
            <a:r>
              <a:rPr lang="en-US" altLang="zh-TW" b="1" i="0" dirty="0">
                <a:solidFill>
                  <a:srgbClr val="0F0F0F"/>
                </a:solidFill>
                <a:effectLst/>
                <a:latin typeface="Roboto" panose="02000000000000000000" pitchFamily="2" charset="0"/>
              </a:rPr>
              <a:t>【 </a:t>
            </a:r>
            <a:r>
              <a:rPr lang="zh-TW" altLang="en-US" b="1" i="0" dirty="0">
                <a:solidFill>
                  <a:srgbClr val="0F0F0F"/>
                </a:solidFill>
                <a:effectLst/>
                <a:latin typeface="Roboto" panose="02000000000000000000" pitchFamily="2" charset="0"/>
              </a:rPr>
              <a:t>毒品調查科 </a:t>
            </a:r>
            <a:r>
              <a:rPr lang="en-US" altLang="zh-TW" b="1" i="0" dirty="0">
                <a:solidFill>
                  <a:srgbClr val="0F0F0F"/>
                </a:solidFill>
                <a:effectLst/>
                <a:latin typeface="Roboto" panose="02000000000000000000" pitchFamily="2" charset="0"/>
              </a:rPr>
              <a:t>x </a:t>
            </a:r>
            <a:r>
              <a:rPr lang="zh-TW" altLang="en-US" b="1" i="0" dirty="0">
                <a:solidFill>
                  <a:srgbClr val="0F0F0F"/>
                </a:solidFill>
                <a:effectLst/>
                <a:latin typeface="Roboto" panose="02000000000000000000" pitchFamily="2" charset="0"/>
              </a:rPr>
              <a:t>專家 </a:t>
            </a:r>
            <a:r>
              <a:rPr lang="en-US" altLang="zh-TW" b="1" i="0" dirty="0">
                <a:solidFill>
                  <a:srgbClr val="0F0F0F"/>
                </a:solidFill>
                <a:effectLst/>
                <a:latin typeface="Roboto" panose="02000000000000000000" pitchFamily="2" charset="0"/>
              </a:rPr>
              <a:t>x </a:t>
            </a:r>
            <a:r>
              <a:rPr lang="zh-TW" altLang="en-US" b="1" i="0" dirty="0">
                <a:solidFill>
                  <a:srgbClr val="0F0F0F"/>
                </a:solidFill>
                <a:effectLst/>
                <a:latin typeface="Roboto" panose="02000000000000000000" pitchFamily="2" charset="0"/>
              </a:rPr>
              <a:t>吸毒過來人 </a:t>
            </a:r>
            <a:r>
              <a:rPr lang="en-US" altLang="zh-TW" b="1" i="0" dirty="0">
                <a:solidFill>
                  <a:srgbClr val="0F0F0F"/>
                </a:solidFill>
                <a:effectLst/>
                <a:latin typeface="Roboto" panose="02000000000000000000" pitchFamily="2" charset="0"/>
              </a:rPr>
              <a:t>• </a:t>
            </a:r>
            <a:r>
              <a:rPr lang="zh-TW" altLang="en-US" b="1" i="0" dirty="0">
                <a:solidFill>
                  <a:srgbClr val="0F0F0F"/>
                </a:solidFill>
                <a:effectLst/>
                <a:latin typeface="Roboto" panose="02000000000000000000" pitchFamily="2" charset="0"/>
              </a:rPr>
              <a:t>太「兇」油毒害大揭</a:t>
            </a:r>
            <a:r>
              <a:rPr lang="zh-TW" altLang="en-US" sz="1200" b="1" dirty="0">
                <a:solidFill>
                  <a:srgbClr val="0F0F0F"/>
                </a:solidFill>
                <a:latin typeface="微軟正黑體" panose="020B0604030504040204" pitchFamily="34" charset="-120"/>
                <a:ea typeface="微軟正黑體" panose="020B0604030504040204" pitchFamily="34" charset="-120"/>
              </a:rPr>
              <a:t>秘</a:t>
            </a:r>
            <a:r>
              <a:rPr lang="en-US" altLang="zh-TW" b="1" i="0" dirty="0">
                <a:solidFill>
                  <a:srgbClr val="0F0F0F"/>
                </a:solidFill>
                <a:effectLst/>
                <a:latin typeface="Roboto" panose="02000000000000000000" pitchFamily="2" charset="0"/>
              </a:rPr>
              <a:t>】</a:t>
            </a:r>
            <a:r>
              <a:rPr lang="zh-TW" altLang="en-US" b="1" i="0" dirty="0">
                <a:solidFill>
                  <a:srgbClr val="0F0F0F"/>
                </a:solidFill>
                <a:effectLst/>
                <a:latin typeface="Roboto" panose="02000000000000000000" pitchFamily="2" charset="0"/>
              </a:rPr>
              <a:t>，讓學生了解太空油的禍害</a:t>
            </a:r>
            <a:endParaRPr lang="en-US" altLang="zh-TW" b="1" i="0" dirty="0">
              <a:solidFill>
                <a:srgbClr val="0F0F0F"/>
              </a:solidFill>
              <a:effectLst/>
              <a:latin typeface="Roboto" panose="02000000000000000000" pitchFamily="2" charset="0"/>
            </a:endParaRPr>
          </a:p>
          <a:p>
            <a:endParaRPr lang="en-US" altLang="zh-TW" dirty="0"/>
          </a:p>
          <a:p>
            <a:r>
              <a:rPr lang="en-GB" altLang="zh-HK" dirty="0"/>
              <a:t>https://www.youtube.com/watch?v=ymxK2573m14</a:t>
            </a:r>
            <a:endParaRPr lang="zh-HK" altLang="en-US" dirty="0"/>
          </a:p>
        </p:txBody>
      </p:sp>
      <p:sp>
        <p:nvSpPr>
          <p:cNvPr id="4" name="投影片編號版面配置區 3"/>
          <p:cNvSpPr>
            <a:spLocks noGrp="1"/>
          </p:cNvSpPr>
          <p:nvPr>
            <p:ph type="sldNum" sz="quarter" idx="5"/>
          </p:nvPr>
        </p:nvSpPr>
        <p:spPr/>
        <p:txBody>
          <a:bodyPr/>
          <a:lstStyle/>
          <a:p>
            <a:fld id="{2501C081-6389-4F1A-9215-5BDD20923EFA}" type="slidenum">
              <a:rPr lang="en-US" smtClean="0"/>
              <a:t>17</a:t>
            </a:fld>
            <a:endParaRPr lang="en-US"/>
          </a:p>
        </p:txBody>
      </p:sp>
    </p:spTree>
    <p:extLst>
      <p:ext uri="{BB962C8B-B14F-4D97-AF65-F5344CB8AC3E}">
        <p14:creationId xmlns:p14="http://schemas.microsoft.com/office/powerpoint/2010/main" val="3450173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18</a:t>
            </a:fld>
            <a:endParaRPr lang="en-US"/>
          </a:p>
        </p:txBody>
      </p:sp>
    </p:spTree>
    <p:extLst>
      <p:ext uri="{BB962C8B-B14F-4D97-AF65-F5344CB8AC3E}">
        <p14:creationId xmlns:p14="http://schemas.microsoft.com/office/powerpoint/2010/main" val="3947222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20</a:t>
            </a:fld>
            <a:endParaRPr lang="en-US"/>
          </a:p>
        </p:txBody>
      </p:sp>
    </p:spTree>
    <p:extLst>
      <p:ext uri="{BB962C8B-B14F-4D97-AF65-F5344CB8AC3E}">
        <p14:creationId xmlns:p14="http://schemas.microsoft.com/office/powerpoint/2010/main" val="3325198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22</a:t>
            </a:fld>
            <a:endParaRPr lang="en-US"/>
          </a:p>
        </p:txBody>
      </p:sp>
    </p:spTree>
    <p:extLst>
      <p:ext uri="{BB962C8B-B14F-4D97-AF65-F5344CB8AC3E}">
        <p14:creationId xmlns:p14="http://schemas.microsoft.com/office/powerpoint/2010/main" val="3592091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教師錦囊：</a:t>
            </a:r>
            <a:endParaRPr lang="en-US" altLang="zh-TW" dirty="0"/>
          </a:p>
          <a:p>
            <a:r>
              <a:rPr lang="zh-TW" altLang="en-US" dirty="0"/>
              <a:t>學生四人為一小組，教師可為每位角色安排任務，給予每組</a:t>
            </a:r>
            <a:r>
              <a:rPr lang="en-US" altLang="zh-TW" dirty="0"/>
              <a:t>10</a:t>
            </a:r>
            <a:r>
              <a:rPr lang="zh-TW" altLang="en-US" dirty="0"/>
              <a:t>分鐘分工及討論，然後邀請部分組別以戲劇形式演繹：</a:t>
            </a:r>
            <a:endParaRPr lang="en-US" altLang="zh-TW" dirty="0"/>
          </a:p>
          <a:p>
            <a:endParaRPr lang="en-US" dirty="0"/>
          </a:p>
          <a:p>
            <a:r>
              <a:rPr lang="en-US" altLang="zh-TW" dirty="0"/>
              <a:t>(1) </a:t>
            </a:r>
            <a:r>
              <a:rPr lang="zh-TW" altLang="en-US" sz="1200" dirty="0"/>
              <a:t>小美</a:t>
            </a:r>
            <a:r>
              <a:rPr lang="zh-TW" altLang="en-US" dirty="0"/>
              <a:t>：以軟性手法引誘</a:t>
            </a:r>
            <a:r>
              <a:rPr lang="en-US" altLang="zh-TW" dirty="0"/>
              <a:t>Carol</a:t>
            </a:r>
            <a:r>
              <a:rPr lang="zh-TW" altLang="en-US" dirty="0"/>
              <a:t>和明仔飲酒和吸煙，例如：「試少少無妨，唔喜歡就停，冇事架」、「食完感覺好舒服，一切煩惱都可以擺低」</a:t>
            </a:r>
            <a:endParaRPr lang="en-US" altLang="zh-TW" dirty="0"/>
          </a:p>
          <a:p>
            <a:pPr algn="l"/>
            <a:r>
              <a:rPr lang="en-US" altLang="zh-TW" dirty="0"/>
              <a:t>(2) </a:t>
            </a:r>
            <a:r>
              <a:rPr lang="zh-TW" altLang="en-US" dirty="0"/>
              <a:t>安仔：以較壓迫性去引誘她們，例如：「今日我生日喎，唔係唔俾面呀？」、「個個都試，你地唔係膽小唔敢吧？」</a:t>
            </a:r>
            <a:endParaRPr lang="en-US" altLang="zh-TW" dirty="0"/>
          </a:p>
          <a:p>
            <a:pPr algn="l"/>
            <a:r>
              <a:rPr lang="en-US" altLang="zh-TW" dirty="0"/>
              <a:t>(3) Carol</a:t>
            </a:r>
            <a:r>
              <a:rPr lang="zh-TW" altLang="en-US" dirty="0"/>
              <a:t>：猶豫不決，不想嘗試但感到難以拒絕</a:t>
            </a:r>
            <a:endParaRPr lang="en-US" altLang="zh-TW" dirty="0"/>
          </a:p>
          <a:p>
            <a:pPr algn="l"/>
            <a:r>
              <a:rPr lang="en-US" altLang="zh-TW" dirty="0"/>
              <a:t>(4) </a:t>
            </a:r>
            <a:r>
              <a:rPr lang="zh-TW" altLang="en-US" dirty="0"/>
              <a:t>明仔：細心觀察環境後強硬地拒絕</a:t>
            </a:r>
            <a:endParaRPr lang="en-US" altLang="zh-TW" dirty="0"/>
          </a:p>
          <a:p>
            <a:pPr algn="l"/>
            <a:endParaRPr lang="en-US" dirty="0"/>
          </a:p>
          <a:p>
            <a:pPr algn="l"/>
            <a:r>
              <a:rPr lang="zh-TW" altLang="en-US" dirty="0"/>
              <a:t>學生演繹時，教師可從旁引導：</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可引導扮演小美和安仔角色的同學，嘗試游說</a:t>
            </a:r>
            <a:r>
              <a:rPr lang="en-US" altLang="zh-TW" dirty="0"/>
              <a:t>Carol</a:t>
            </a:r>
            <a:r>
              <a:rPr lang="zh-TW" altLang="en-US" dirty="0"/>
              <a:t>和明仔加入自己吸食電子煙（包含太空油毒品）的行列，成為自己販賣毒品的對象，賺取外快</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可引導扮演</a:t>
            </a:r>
            <a:r>
              <a:rPr lang="en-US" altLang="zh-TW" dirty="0"/>
              <a:t>Carol</a:t>
            </a:r>
            <a:r>
              <a:rPr lang="zh-TW" altLang="en-US" dirty="0"/>
              <a:t>和明仔角色的同學，嘗試多思考當意識到危險時，如何保護自己和安全地離開場地</a:t>
            </a:r>
            <a:endParaRPr lang="en-US" altLang="zh-TW" dirty="0"/>
          </a:p>
          <a:p>
            <a:pPr marL="628650" lvl="1" indent="-171450" algn="l">
              <a:buFont typeface="Arial" panose="020B0604020202020204" pitchFamily="34" charset="0"/>
              <a:buChar char="•"/>
            </a:pPr>
            <a:r>
              <a:rPr lang="zh-TW" altLang="en-US" dirty="0"/>
              <a:t>觀察環境氣氛：多人在派對飲酒吸煙，是否安全？</a:t>
            </a:r>
            <a:endParaRPr lang="en-US" altLang="zh-TW" dirty="0"/>
          </a:p>
          <a:p>
            <a:pPr marL="628650" lvl="1" indent="-171450" algn="l">
              <a:buFont typeface="Arial" panose="020B0604020202020204" pitchFamily="34" charset="0"/>
              <a:buChar char="•"/>
            </a:pPr>
            <a:r>
              <a:rPr lang="zh-TW" altLang="en-US" dirty="0"/>
              <a:t>提供飲品是否安全？會否被人「加料」？</a:t>
            </a:r>
            <a:endParaRPr lang="en-US" altLang="zh-TW" dirty="0"/>
          </a:p>
          <a:p>
            <a:pPr marL="628650" lvl="1" indent="-171450" algn="l">
              <a:buFont typeface="Arial" panose="020B0604020202020204" pitchFamily="34" charset="0"/>
              <a:buChar char="•"/>
            </a:pPr>
            <a:r>
              <a:rPr lang="zh-TW" altLang="en-US" dirty="0"/>
              <a:t>電子煙可以添加不同的成分（例如太空油</a:t>
            </a:r>
            <a:r>
              <a:rPr lang="zh-TW" altLang="en-US" sz="1200" dirty="0"/>
              <a:t>毒品</a:t>
            </a:r>
            <a:r>
              <a:rPr lang="zh-TW" altLang="en-US" dirty="0"/>
              <a:t>），你能否從派對中參與者的反應判斷電子煙中是否含有藥物及毒品？</a:t>
            </a:r>
            <a:endParaRPr lang="en-US" altLang="zh-TW" dirty="0"/>
          </a:p>
          <a:p>
            <a:pPr marL="628650" lvl="1" indent="-171450" algn="l">
              <a:buFont typeface="Arial" panose="020B0604020202020204" pitchFamily="34" charset="0"/>
              <a:buChar char="•"/>
            </a:pPr>
            <a:r>
              <a:rPr lang="zh-TW" altLang="en-US" dirty="0"/>
              <a:t>面對朋輩施壓，可以如何運用各類拒絕技巧？</a:t>
            </a:r>
            <a:endParaRPr lang="en-US" altLang="zh-TW" dirty="0"/>
          </a:p>
          <a:p>
            <a:pPr marL="171450" indent="-171450" algn="l">
              <a:buFont typeface="Arial" panose="020B0604020202020204" pitchFamily="34" charset="0"/>
              <a:buChar char="•"/>
            </a:pPr>
            <a:r>
              <a:rPr lang="zh-TW" altLang="en-US" dirty="0"/>
              <a:t>教師可參考「戲劇教學法」，適時加入「定格」、「思路追蹤」、「角色交換」等元素，深化學習成果</a:t>
            </a: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24</a:t>
            </a:fld>
            <a:endParaRPr lang="en-US"/>
          </a:p>
        </p:txBody>
      </p:sp>
    </p:spTree>
    <p:extLst>
      <p:ext uri="{BB962C8B-B14F-4D97-AF65-F5344CB8AC3E}">
        <p14:creationId xmlns:p14="http://schemas.microsoft.com/office/powerpoint/2010/main" val="3414318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教師錦囊：</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dirty="0">
                <a:solidFill>
                  <a:srgbClr val="0070C0"/>
                </a:solidFill>
                <a:latin typeface="+mn-ea"/>
                <a:ea typeface="+mn-ea"/>
              </a:rPr>
              <a:t>以上資料節錄自衞生署學生健康服務網站，教授青少年如何拒絕別人引誘吸食毒品（包括濫用藥物）的方法</a:t>
            </a:r>
            <a:endParaRPr lang="zh-HK" altLang="en-US" dirty="0">
              <a:latin typeface="+mn-ea"/>
              <a:ea typeface="+mn-ea"/>
            </a:endParaRPr>
          </a:p>
          <a:p>
            <a:pPr marL="171450" indent="-171450">
              <a:buFont typeface="Arial" panose="020B0604020202020204" pitchFamily="34" charset="0"/>
              <a:buChar char="•"/>
            </a:pPr>
            <a:r>
              <a:rPr lang="en-US" altLang="zh-TW" sz="1200" dirty="0">
                <a:solidFill>
                  <a:srgbClr val="0070C0"/>
                </a:solidFill>
              </a:rPr>
              <a:t>《</a:t>
            </a:r>
            <a:r>
              <a:rPr lang="zh-TW" altLang="en-US" sz="1200" dirty="0">
                <a:solidFill>
                  <a:srgbClr val="0070C0"/>
                </a:solidFill>
              </a:rPr>
              <a:t>百毒不侵十大絕世招式</a:t>
            </a:r>
            <a:r>
              <a:rPr lang="en-US" altLang="zh-TW" sz="1200" dirty="0">
                <a:solidFill>
                  <a:srgbClr val="0070C0"/>
                </a:solidFill>
              </a:rPr>
              <a:t>》</a:t>
            </a:r>
            <a:r>
              <a:rPr lang="zh-TW" altLang="en-US" sz="1200" dirty="0">
                <a:solidFill>
                  <a:srgbClr val="0070C0"/>
                </a:solidFill>
              </a:rPr>
              <a:t>適用於拒絕所有種類的危害精神毒品</a:t>
            </a:r>
            <a:endParaRPr lang="en-US" altLang="zh-TW" sz="1200" dirty="0">
              <a:solidFill>
                <a:srgbClr val="0070C0"/>
              </a:solidFill>
            </a:endParaRPr>
          </a:p>
          <a:p>
            <a:pPr marL="171450" indent="-171450">
              <a:buFont typeface="Arial" panose="020B0604020202020204" pitchFamily="34" charset="0"/>
              <a:buChar char="•"/>
            </a:pPr>
            <a:r>
              <a:rPr lang="zh-TW" altLang="en-US" sz="1200" dirty="0">
                <a:solidFill>
                  <a:srgbClr val="0070C0"/>
                </a:solidFill>
              </a:rPr>
              <a:t>教師引用資料內容時，可按實際課堂活動需要加以修訂，或設計合適的教學活動幫助學生學習拒絕吸食毒品</a:t>
            </a:r>
            <a:endParaRPr lang="en-US" altLang="zh-TW" sz="1200"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rgbClr val="0070C0"/>
                </a:solidFill>
              </a:rPr>
              <a:t>（活動舉隅：安排小組演繹比賽，讓學生發揮創意，為以上拒絕招式，改寫成適用於青少年拒絕吸食電子煙</a:t>
            </a:r>
            <a:r>
              <a:rPr lang="zh-TW" altLang="en-US" dirty="0"/>
              <a:t>／毒品</a:t>
            </a:r>
            <a:r>
              <a:rPr lang="zh-TW" altLang="en-US" sz="1200" dirty="0">
                <a:solidFill>
                  <a:srgbClr val="0070C0"/>
                </a:solidFill>
              </a:rPr>
              <a:t>的回應例句演繹。</a:t>
            </a:r>
            <a:r>
              <a:rPr lang="en-US" altLang="zh-TW" sz="1200" dirty="0">
                <a:solidFill>
                  <a:srgbClr val="0070C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HK" sz="1200"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資料來源：</a:t>
            </a:r>
            <a:r>
              <a:rPr lang="en-US" altLang="zh-TW" sz="1200" dirty="0"/>
              <a:t>《</a:t>
            </a:r>
            <a:r>
              <a:rPr lang="zh-TW" altLang="en-US" sz="1200" dirty="0"/>
              <a:t>百毒不侵「備忘錄」</a:t>
            </a:r>
            <a:r>
              <a:rPr lang="en-US" altLang="zh-TW" sz="1200" dirty="0"/>
              <a:t>》</a:t>
            </a:r>
            <a:r>
              <a:rPr lang="zh-TW" altLang="en-US" sz="1200" dirty="0"/>
              <a:t>衞生署學生健康服務網站 </a:t>
            </a: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https://www.studenthealth.gov.hk/tc_chi/health/health_sdsa/health_sdsa_usa.html</a:t>
            </a:r>
            <a:endParaRPr lang="zh-HK"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HK" altLang="en-US" dirty="0"/>
          </a:p>
        </p:txBody>
      </p:sp>
      <p:sp>
        <p:nvSpPr>
          <p:cNvPr id="4" name="投影片編號版面配置區 3"/>
          <p:cNvSpPr>
            <a:spLocks noGrp="1"/>
          </p:cNvSpPr>
          <p:nvPr>
            <p:ph type="sldNum" sz="quarter" idx="10"/>
          </p:nvPr>
        </p:nvSpPr>
        <p:spPr/>
        <p:txBody>
          <a:bodyPr/>
          <a:lstStyle/>
          <a:p>
            <a:fld id="{C7663E45-6D40-492B-97EF-F3B27C078FB5}" type="slidenum">
              <a:rPr lang="zh-HK" altLang="en-US" smtClean="0"/>
              <a:t>25</a:t>
            </a:fld>
            <a:endParaRPr lang="zh-HK" altLang="en-US"/>
          </a:p>
        </p:txBody>
      </p:sp>
    </p:spTree>
    <p:extLst>
      <p:ext uri="{BB962C8B-B14F-4D97-AF65-F5344CB8AC3E}">
        <p14:creationId xmlns:p14="http://schemas.microsoft.com/office/powerpoint/2010/main" val="892326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教師錦囊：</a:t>
            </a:r>
            <a:endParaRPr lang="en-US" altLang="zh-TW" dirty="0"/>
          </a:p>
          <a:p>
            <a:pPr marL="171450" indent="-171450">
              <a:buFont typeface="Arial" panose="020B0604020202020204" pitchFamily="34" charset="0"/>
              <a:buChar char="•"/>
            </a:pPr>
            <a:r>
              <a:rPr lang="zh-TW" altLang="en-US" dirty="0"/>
              <a:t>以上資料節錄自衞生署學生健康服務網站</a:t>
            </a:r>
            <a:endParaRPr lang="en-US" altLang="zh-TW" dirty="0"/>
          </a:p>
          <a:p>
            <a:pPr marL="171450" indent="-171450">
              <a:buFont typeface="Arial" panose="020B0604020202020204" pitchFamily="34" charset="0"/>
              <a:buChar char="•"/>
            </a:pPr>
            <a:r>
              <a:rPr lang="en-US" altLang="zh-TW" dirty="0"/>
              <a:t>《</a:t>
            </a:r>
            <a:r>
              <a:rPr lang="zh-TW" altLang="en-US" dirty="0"/>
              <a:t>百毒不侵八大內功心法</a:t>
            </a:r>
            <a:r>
              <a:rPr lang="en-US" altLang="zh-TW" dirty="0"/>
              <a:t>》</a:t>
            </a:r>
            <a:r>
              <a:rPr lang="zh-TW" altLang="en-US" dirty="0"/>
              <a:t>適用於拒絕所有種類的危害精神毒品</a:t>
            </a:r>
          </a:p>
          <a:p>
            <a:pPr marL="171450" indent="-171450">
              <a:buFont typeface="Arial" panose="020B0604020202020204" pitchFamily="34" charset="0"/>
              <a:buChar char="•"/>
            </a:pPr>
            <a:r>
              <a:rPr lang="zh-TW" altLang="en-US" dirty="0"/>
              <a:t>教師引用資料內容時，可按實際課堂活動需要加以修訂，或設計合適的教學活動幫助學生學習拒絕吸食電子煙／毒品</a:t>
            </a:r>
          </a:p>
          <a:p>
            <a:endParaRPr lang="en-US" altLang="zh-TW" dirty="0"/>
          </a:p>
          <a:p>
            <a:r>
              <a:rPr lang="zh-TW" altLang="en-US" dirty="0"/>
              <a:t>（活動舉隅：舉辦投票活動，投選最受歡迎拒絕毒品的內功心法，藉此增強學生抗拒毒品誘惑的信念。）</a:t>
            </a:r>
            <a:endParaRPr lang="en-US" altLang="zh-TW" dirty="0"/>
          </a:p>
          <a:p>
            <a:endParaRPr lang="en-US" altLang="zh-HK"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資料來源：</a:t>
            </a:r>
            <a:r>
              <a:rPr lang="en-US" altLang="zh-TW" sz="1200" dirty="0"/>
              <a:t>《</a:t>
            </a:r>
            <a:r>
              <a:rPr lang="zh-TW" altLang="en-US" sz="1200" dirty="0"/>
              <a:t>百毒不侵「備忘錄」</a:t>
            </a:r>
            <a:r>
              <a:rPr lang="en-US" altLang="zh-TW" sz="1200" dirty="0"/>
              <a:t>》</a:t>
            </a:r>
            <a:r>
              <a:rPr lang="zh-TW" altLang="en-US" sz="1200" dirty="0"/>
              <a:t>衞生署學生健康服務網站 </a:t>
            </a: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https://www.studenthealth.gov.hk/tc_chi/health/health_sdsa/health_sdsa_usa.html</a:t>
            </a:r>
            <a:endParaRPr lang="zh-HK" altLang="en-US" sz="1200" dirty="0"/>
          </a:p>
          <a:p>
            <a:endParaRPr lang="zh-HK" altLang="en-US" dirty="0"/>
          </a:p>
        </p:txBody>
      </p:sp>
      <p:sp>
        <p:nvSpPr>
          <p:cNvPr id="4" name="投影片編號版面配置區 3"/>
          <p:cNvSpPr>
            <a:spLocks noGrp="1"/>
          </p:cNvSpPr>
          <p:nvPr>
            <p:ph type="sldNum" sz="quarter" idx="10"/>
          </p:nvPr>
        </p:nvSpPr>
        <p:spPr/>
        <p:txBody>
          <a:bodyPr/>
          <a:lstStyle/>
          <a:p>
            <a:fld id="{C7663E45-6D40-492B-97EF-F3B27C078FB5}" type="slidenum">
              <a:rPr lang="zh-HK" altLang="en-US" smtClean="0"/>
              <a:t>26</a:t>
            </a:fld>
            <a:endParaRPr lang="zh-HK" altLang="en-US"/>
          </a:p>
        </p:txBody>
      </p:sp>
    </p:spTree>
    <p:extLst>
      <p:ext uri="{BB962C8B-B14F-4D97-AF65-F5344CB8AC3E}">
        <p14:creationId xmlns:p14="http://schemas.microsoft.com/office/powerpoint/2010/main" val="3642751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教師錦囊：</a:t>
            </a:r>
            <a:endParaRPr lang="en-US" altLang="zh-TW" dirty="0"/>
          </a:p>
          <a:p>
            <a:endParaRPr lang="en-US" dirty="0"/>
          </a:p>
          <a:p>
            <a:r>
              <a:rPr lang="zh-TW" altLang="en-US" dirty="0"/>
              <a:t>可以個人或小組討論形式進行</a:t>
            </a: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28</a:t>
            </a:fld>
            <a:endParaRPr lang="en-US"/>
          </a:p>
        </p:txBody>
      </p:sp>
    </p:spTree>
    <p:extLst>
      <p:ext uri="{BB962C8B-B14F-4D97-AF65-F5344CB8AC3E}">
        <p14:creationId xmlns:p14="http://schemas.microsoft.com/office/powerpoint/2010/main" val="136422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i="0" kern="1200" dirty="0">
                <a:solidFill>
                  <a:schemeClr val="tx1"/>
                </a:solidFill>
                <a:effectLst/>
                <a:latin typeface="+mn-lt"/>
                <a:ea typeface="+mn-ea"/>
                <a:cs typeface="+mn-cs"/>
              </a:rPr>
              <a:t>感謝或讚賞他人</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受助時只要向對方道謝，或向成績有進步的同學說聲「做得好」來勉勵對方，便可將快樂產生的好處散播開去。</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善待和幫助他人</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善待和幫助他人會令你快樂，例如做義工或幫助同學解決功課疑難。</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與朋友見面交流</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與值得信賴的朋友分享你的憂愁和快樂。</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與人傾訴以獲取支持</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遇到不如意事可向父母、老師、社工、心理學家等人傾訴，尋求幫助和支持。</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多與家人相處溝通</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建立更良好緊密的家庭關係令人心情愉快。多與家人傾談和分享生活趣事，讓他為你分憂，給予支持。</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https://www.youtube.com/watch?v=TmCGm8_HwUw</a:t>
            </a:r>
            <a:endParaRPr lang="zh-TW" altLang="en-US" sz="1200" b="0" i="0" kern="1200" dirty="0">
              <a:solidFill>
                <a:schemeClr val="tx1"/>
              </a:solidFill>
              <a:effectLst/>
              <a:latin typeface="+mn-lt"/>
              <a:ea typeface="+mn-ea"/>
              <a:cs typeface="+mn-cs"/>
            </a:endParaRPr>
          </a:p>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29</a:t>
            </a:fld>
            <a:endParaRPr lang="en-US"/>
          </a:p>
        </p:txBody>
      </p:sp>
    </p:spTree>
    <p:extLst>
      <p:ext uri="{BB962C8B-B14F-4D97-AF65-F5344CB8AC3E}">
        <p14:creationId xmlns:p14="http://schemas.microsoft.com/office/powerpoint/2010/main" val="3164794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參考資料：</a:t>
            </a:r>
          </a:p>
          <a:p>
            <a:r>
              <a:rPr lang="zh-TW" altLang="en-US" dirty="0"/>
              <a:t>吸食危害精神毒品的禍害 </a:t>
            </a:r>
            <a:r>
              <a:rPr lang="en-US" altLang="zh-TW" dirty="0"/>
              <a:t>(</a:t>
            </a:r>
            <a:r>
              <a:rPr lang="zh-TW" altLang="en-US" dirty="0"/>
              <a:t>衞生署學生健康服務</a:t>
            </a:r>
            <a:r>
              <a:rPr lang="en-US" altLang="zh-TW" dirty="0"/>
              <a:t>)</a:t>
            </a:r>
          </a:p>
          <a:p>
            <a:r>
              <a:rPr lang="en-US" altLang="zh-TW" dirty="0"/>
              <a:t>https://www.studenthealth.gov.hk/tc_chi/resources/resources_bl/files/bl_poison.pdf</a:t>
            </a:r>
          </a:p>
          <a:p>
            <a:endParaRPr lang="en-US" altLang="zh-TW" dirty="0"/>
          </a:p>
          <a:p>
            <a:r>
              <a:rPr lang="zh-TW" altLang="en-US" dirty="0"/>
              <a:t>影片：</a:t>
            </a:r>
            <a:r>
              <a:rPr lang="en-US" altLang="zh-TW" dirty="0"/>
              <a:t>【 </a:t>
            </a:r>
            <a:r>
              <a:rPr lang="zh-TW" altLang="en-US" dirty="0"/>
              <a:t>見毒必拒 </a:t>
            </a:r>
            <a:r>
              <a:rPr lang="en-US" altLang="zh-TW" dirty="0"/>
              <a:t>• 《</a:t>
            </a:r>
            <a:r>
              <a:rPr lang="zh-TW" altLang="en-US" dirty="0"/>
              <a:t>離奇偵探</a:t>
            </a:r>
            <a:r>
              <a:rPr lang="en-US" altLang="zh-TW" dirty="0"/>
              <a:t>》 - (5) </a:t>
            </a:r>
            <a:r>
              <a:rPr lang="zh-TW" altLang="en-US" dirty="0"/>
              <a:t>吸血鬼篇 </a:t>
            </a:r>
            <a:r>
              <a:rPr lang="en-US" altLang="zh-TW" dirty="0"/>
              <a:t>】 (</a:t>
            </a:r>
            <a:r>
              <a:rPr lang="zh-TW" altLang="en-US" dirty="0"/>
              <a:t>香港警務處</a:t>
            </a:r>
            <a:r>
              <a:rPr lang="en-US" altLang="zh-TW" dirty="0"/>
              <a:t>) (</a:t>
            </a:r>
            <a:r>
              <a:rPr lang="zh-TW" altLang="en-US" dirty="0"/>
              <a:t>吸食海洛英的禍害</a:t>
            </a:r>
            <a:r>
              <a:rPr lang="en-US" altLang="zh-TW" dirty="0"/>
              <a:t>)</a:t>
            </a:r>
          </a:p>
          <a:p>
            <a:r>
              <a:rPr lang="en-US" altLang="zh-TW" dirty="0"/>
              <a:t>https://www.youtube.com/watch?v=DP7Yn1BsDhQ</a:t>
            </a:r>
            <a:endParaRPr lang="zh-HK" altLang="en-US" dirty="0"/>
          </a:p>
        </p:txBody>
      </p:sp>
      <p:sp>
        <p:nvSpPr>
          <p:cNvPr id="4" name="Slide Number Placeholder 3"/>
          <p:cNvSpPr>
            <a:spLocks noGrp="1"/>
          </p:cNvSpPr>
          <p:nvPr>
            <p:ph type="sldNum" sz="quarter" idx="10"/>
          </p:nvPr>
        </p:nvSpPr>
        <p:spPr/>
        <p:txBody>
          <a:bodyPr/>
          <a:lstStyle/>
          <a:p>
            <a:fld id="{E0FFEA9E-33DC-4688-A2CE-5299C48A62E7}" type="slidenum">
              <a:rPr lang="zh-HK" altLang="en-US" smtClean="0"/>
              <a:t>2</a:t>
            </a:fld>
            <a:endParaRPr lang="zh-HK" altLang="en-US"/>
          </a:p>
        </p:txBody>
      </p:sp>
    </p:spTree>
    <p:extLst>
      <p:ext uri="{BB962C8B-B14F-4D97-AF65-F5344CB8AC3E}">
        <p14:creationId xmlns:p14="http://schemas.microsoft.com/office/powerpoint/2010/main" val="520039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i="0" kern="1200" dirty="0">
                <a:solidFill>
                  <a:schemeClr val="tx1"/>
                </a:solidFill>
                <a:effectLst/>
                <a:latin typeface="+mn-lt"/>
                <a:ea typeface="+mn-ea"/>
                <a:cs typeface="+mn-cs"/>
              </a:rPr>
              <a:t>懷有希望</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保持樂觀思維有助你解決困難，甚至會改善健康。保持對負面思想的警覺性，並嘗試於困境中尋找希望，例如當你失意於數學考試的時候，與其認爲「我很愚笨」，不如認為「應該有一些地方我還未明白，我要多加鑽研及與老師、同學交流」或  「我會再努力， 令自己進步 </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留意自己</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定期探究和留意你的感受和需要。</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相信自己</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把所有給你成就感的事記下來，找出自己的優點和技能。在不同的領域上，善用自己的優點。</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設定目標</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按自己的能力設定目標，然後按照計劃去實踐。定期回顧自己的目標與行動，肯定自己進步之處，繼續向前。</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心存感恩</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當面對困難或感到不足而想抱怨時，想想現在擁有的東西。每天花些時間去想一想曾遇上的好事，可使你更加感恩。</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https://www.youtube.com/watch?v=DxAkqp62FbU</a:t>
            </a:r>
            <a:endParaRPr lang="zh-TW" altLang="en-US" sz="1200" b="0" i="0" kern="1200" dirty="0">
              <a:solidFill>
                <a:schemeClr val="tx1"/>
              </a:solidFill>
              <a:effectLst/>
              <a:latin typeface="+mn-lt"/>
              <a:ea typeface="+mn-ea"/>
              <a:cs typeface="+mn-cs"/>
            </a:endParaRPr>
          </a:p>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30</a:t>
            </a:fld>
            <a:endParaRPr lang="en-US"/>
          </a:p>
        </p:txBody>
      </p:sp>
    </p:spTree>
    <p:extLst>
      <p:ext uri="{BB962C8B-B14F-4D97-AF65-F5344CB8AC3E}">
        <p14:creationId xmlns:p14="http://schemas.microsoft.com/office/powerpoint/2010/main" val="721650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i="0" kern="1200" dirty="0">
                <a:solidFill>
                  <a:schemeClr val="tx1"/>
                </a:solidFill>
                <a:effectLst/>
                <a:latin typeface="+mn-lt"/>
                <a:ea typeface="+mn-ea"/>
                <a:cs typeface="+mn-cs"/>
              </a:rPr>
              <a:t>發掘和培養興趣</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發掘和參與有興趣的活動，並將之培養成為一種嗜好。</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留意身邊事物</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保持好奇心和多留意身邊事物，你便會發掘到身邊更多美好事情，例如在烏雲過後享受的溫暖陽光、使用心愛的文具。</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享受獨處</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短暫獨處可以讓你放鬆心情。</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以泡溫水澡或淋浴為例，有助你鬆弛肌肉和放鬆心情。</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多做運動</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適當的體能活動不但可以令身體更健康，也可舒展身心，讓你更易於應付壓力和提升學習表現。跑步、游泳、跳舞、球類運動都是箇中例子。</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參與活動以發揮潛能</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參與能夠發展你長處或天賦的活動，以充分發揮你的潛能，例如參加合唱團學習唱歌或加入球隊。</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https://www.youtube.com/watch?v=o59uibT80bc</a:t>
            </a:r>
          </a:p>
          <a:p>
            <a:endParaRPr lang="zh-TW" altLang="en-US" sz="1200" b="0" i="0" kern="1200" dirty="0">
              <a:solidFill>
                <a:schemeClr val="tx1"/>
              </a:solidFill>
              <a:effectLst/>
              <a:latin typeface="+mn-lt"/>
              <a:ea typeface="+mn-ea"/>
              <a:cs typeface="+mn-cs"/>
            </a:endParaRPr>
          </a:p>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31</a:t>
            </a:fld>
            <a:endParaRPr lang="en-US"/>
          </a:p>
        </p:txBody>
      </p:sp>
    </p:spTree>
    <p:extLst>
      <p:ext uri="{BB962C8B-B14F-4D97-AF65-F5344CB8AC3E}">
        <p14:creationId xmlns:p14="http://schemas.microsoft.com/office/powerpoint/2010/main" val="2441928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「我的行動承諾」系列</a:t>
            </a:r>
            <a:endParaRPr lang="en-US" altLang="zh-TW" dirty="0"/>
          </a:p>
          <a:p>
            <a:r>
              <a:rPr lang="en-US" dirty="0"/>
              <a:t>https://www.edb.gov.hk/tc/curriculum-development/4-key-tasks/moral-civic/MPA2024/MPA2024-1.html</a:t>
            </a:r>
          </a:p>
        </p:txBody>
      </p:sp>
      <p:sp>
        <p:nvSpPr>
          <p:cNvPr id="4" name="投影片編號版面配置區 3"/>
          <p:cNvSpPr>
            <a:spLocks noGrp="1"/>
          </p:cNvSpPr>
          <p:nvPr>
            <p:ph type="sldNum" sz="quarter" idx="10"/>
          </p:nvPr>
        </p:nvSpPr>
        <p:spPr/>
        <p:txBody>
          <a:bodyPr/>
          <a:lstStyle/>
          <a:p>
            <a:fld id="{2501C081-6389-4F1A-9215-5BDD20923EFA}" type="slidenum">
              <a:rPr lang="en-US" smtClean="0"/>
              <a:t>32</a:t>
            </a:fld>
            <a:endParaRPr lang="en-US"/>
          </a:p>
        </p:txBody>
      </p:sp>
    </p:spTree>
    <p:extLst>
      <p:ext uri="{BB962C8B-B14F-4D97-AF65-F5344CB8AC3E}">
        <p14:creationId xmlns:p14="http://schemas.microsoft.com/office/powerpoint/2010/main" val="3318847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香港賽馬會禁毒資訊天地</a:t>
            </a:r>
            <a:endParaRPr lang="en-US" altLang="zh-TW" dirty="0"/>
          </a:p>
          <a:p>
            <a:r>
              <a:rPr lang="en-US" dirty="0"/>
              <a:t>https://www.druginfocentre.hk/tc/index.html</a:t>
            </a:r>
          </a:p>
          <a:p>
            <a:endParaRPr lang="en-US" dirty="0"/>
          </a:p>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33</a:t>
            </a:fld>
            <a:endParaRPr lang="en-US"/>
          </a:p>
        </p:txBody>
      </p:sp>
    </p:spTree>
    <p:extLst>
      <p:ext uri="{BB962C8B-B14F-4D97-AF65-F5344CB8AC3E}">
        <p14:creationId xmlns:p14="http://schemas.microsoft.com/office/powerpoint/2010/main" val="2836598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34</a:t>
            </a:fld>
            <a:endParaRPr lang="en-US"/>
          </a:p>
        </p:txBody>
      </p:sp>
    </p:spTree>
    <p:extLst>
      <p:ext uri="{BB962C8B-B14F-4D97-AF65-F5344CB8AC3E}">
        <p14:creationId xmlns:p14="http://schemas.microsoft.com/office/powerpoint/2010/main" val="827094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5</a:t>
            </a:fld>
            <a:endParaRPr lang="en-US"/>
          </a:p>
        </p:txBody>
      </p:sp>
    </p:spTree>
    <p:extLst>
      <p:ext uri="{BB962C8B-B14F-4D97-AF65-F5344CB8AC3E}">
        <p14:creationId xmlns:p14="http://schemas.microsoft.com/office/powerpoint/2010/main" val="1330979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8</a:t>
            </a:fld>
            <a:endParaRPr lang="en-US"/>
          </a:p>
        </p:txBody>
      </p:sp>
    </p:spTree>
    <p:extLst>
      <p:ext uri="{BB962C8B-B14F-4D97-AF65-F5344CB8AC3E}">
        <p14:creationId xmlns:p14="http://schemas.microsoft.com/office/powerpoint/2010/main" val="2874539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教師可引述報導內容指出相關毒後反應及副作用對身體造成的傷害，以及可能引發的連鎖危機</a:t>
            </a:r>
            <a:endParaRPr lang="en-US" altLang="zh-TW" dirty="0"/>
          </a:p>
          <a:p>
            <a:endParaRPr lang="en-US" dirty="0"/>
          </a:p>
          <a:p>
            <a:r>
              <a:rPr lang="zh-TW" altLang="en-US" dirty="0"/>
              <a:t>例如：</a:t>
            </a:r>
            <a:endParaRPr lang="en-US" altLang="zh-TW" dirty="0"/>
          </a:p>
          <a:p>
            <a:r>
              <a:rPr lang="en-US" altLang="zh-TW" dirty="0"/>
              <a:t>1. </a:t>
            </a:r>
            <a:r>
              <a:rPr lang="zh-TW" altLang="en-US" sz="1200" dirty="0"/>
              <a:t>失去意識，可能在倒地時撞到硬物，或在馬路上暈倒；</a:t>
            </a:r>
            <a:endParaRPr lang="en-US" altLang="zh-TW" sz="1200" dirty="0"/>
          </a:p>
          <a:p>
            <a:r>
              <a:rPr lang="en-US" altLang="zh-TW" sz="1200" dirty="0"/>
              <a:t>2. </a:t>
            </a:r>
            <a:r>
              <a:rPr lang="zh-TW" altLang="en-US" sz="1200" dirty="0"/>
              <a:t>情緒波動可能引致與別人爭執、打鬥，甚至造成身體傷害；</a:t>
            </a:r>
            <a:endParaRPr lang="en-US" altLang="zh-TW" sz="1200" dirty="0"/>
          </a:p>
          <a:p>
            <a:r>
              <a:rPr lang="en-US" altLang="zh-TW" sz="1200" dirty="0"/>
              <a:t>3. </a:t>
            </a:r>
            <a:r>
              <a:rPr lang="zh-TW" altLang="en-US" sz="1200" dirty="0"/>
              <a:t>意識減弱或失去一些觸覺，如視覺或痛楚等，若繼續吸食或會出現「斷片」，即被麻醉的狀態，更會增加被性侵風險</a:t>
            </a: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9</a:t>
            </a:fld>
            <a:endParaRPr lang="en-US"/>
          </a:p>
        </p:txBody>
      </p:sp>
    </p:spTree>
    <p:extLst>
      <p:ext uri="{BB962C8B-B14F-4D97-AF65-F5344CB8AC3E}">
        <p14:creationId xmlns:p14="http://schemas.microsoft.com/office/powerpoint/2010/main" val="3210752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10</a:t>
            </a:fld>
            <a:endParaRPr lang="en-US"/>
          </a:p>
        </p:txBody>
      </p:sp>
    </p:spTree>
    <p:extLst>
      <p:ext uri="{BB962C8B-B14F-4D97-AF65-F5344CB8AC3E}">
        <p14:creationId xmlns:p14="http://schemas.microsoft.com/office/powerpoint/2010/main" val="874747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lnSpc>
                <a:spcPct val="100000"/>
              </a:lnSpc>
              <a:buNone/>
            </a:pPr>
            <a:r>
              <a:rPr lang="zh-TW" altLang="zh-HK" sz="1200" dirty="0"/>
              <a:t>《危險藥物條例》比《藥劑業及毒藥規例》的管制範圍更廣、</a:t>
            </a:r>
            <a:r>
              <a:rPr lang="zh-TW" altLang="zh-HK" sz="1200" b="1" dirty="0"/>
              <a:t>最高罰則更嚴</a:t>
            </a:r>
            <a:r>
              <a:rPr lang="en-US" altLang="zh-HK" sz="1200" dirty="0"/>
              <a:t>——</a:t>
            </a:r>
          </a:p>
          <a:p>
            <a:pPr>
              <a:lnSpc>
                <a:spcPct val="100000"/>
              </a:lnSpc>
            </a:pPr>
            <a:endParaRPr lang="zh-TW" altLang="zh-HK" sz="1200" dirty="0"/>
          </a:p>
          <a:p>
            <a:pPr lvl="0">
              <a:lnSpc>
                <a:spcPct val="100000"/>
              </a:lnSpc>
            </a:pPr>
            <a:r>
              <a:rPr lang="zh-TW" altLang="zh-HK" sz="1200" dirty="0"/>
              <a:t>對於「毒藥」，</a:t>
            </a:r>
            <a:r>
              <a:rPr lang="zh-TW" altLang="zh-HK" sz="1200" b="1" u="sng" dirty="0"/>
              <a:t>非法售賣或使用者</a:t>
            </a:r>
            <a:r>
              <a:rPr lang="zh-TW" altLang="zh-HK" sz="1200" dirty="0"/>
              <a:t>最高只會判罰</a:t>
            </a:r>
            <a:r>
              <a:rPr lang="en-US" altLang="zh-HK" sz="1200" dirty="0"/>
              <a:t>10</a:t>
            </a:r>
            <a:r>
              <a:rPr lang="zh-TW" altLang="zh-HK" sz="1200" dirty="0"/>
              <a:t>萬元和監禁</a:t>
            </a:r>
            <a:r>
              <a:rPr lang="en-US" altLang="zh-HK" sz="1200" dirty="0"/>
              <a:t>2</a:t>
            </a:r>
            <a:r>
              <a:rPr lang="zh-TW" altLang="zh-HK" sz="1200" dirty="0"/>
              <a:t>年；</a:t>
            </a:r>
            <a:endParaRPr lang="en-US" altLang="zh-TW" sz="1200" dirty="0"/>
          </a:p>
          <a:p>
            <a:pPr lvl="0">
              <a:lnSpc>
                <a:spcPct val="100000"/>
              </a:lnSpc>
            </a:pPr>
            <a:endParaRPr lang="zh-TW" altLang="zh-HK" sz="1200" dirty="0"/>
          </a:p>
          <a:p>
            <a:pPr>
              <a:lnSpc>
                <a:spcPct val="100000"/>
              </a:lnSpc>
            </a:pPr>
            <a:r>
              <a:rPr lang="zh-TW" altLang="zh-HK" sz="1200" dirty="0"/>
              <a:t>對於</a:t>
            </a:r>
            <a:r>
              <a:rPr lang="zh-TW" altLang="zh-HK" sz="1200" b="1" u="sng" dirty="0">
                <a:solidFill>
                  <a:srgbClr val="FFFF00"/>
                </a:solidFill>
              </a:rPr>
              <a:t>「毒品」</a:t>
            </a:r>
            <a:r>
              <a:rPr lang="zh-TW" altLang="zh-HK" sz="1200" dirty="0"/>
              <a:t>，</a:t>
            </a:r>
            <a:r>
              <a:rPr lang="zh-TW" altLang="zh-HK" sz="1200" b="1" u="sng" dirty="0"/>
              <a:t>供應</a:t>
            </a:r>
            <a:r>
              <a:rPr lang="zh-TW" altLang="en-US" sz="1200" b="1" u="sng" kern="1200" dirty="0">
                <a:solidFill>
                  <a:schemeClr val="tx1"/>
                </a:solidFill>
                <a:latin typeface="微軟正黑體" panose="020B0604030504040204" pitchFamily="34" charset="-120"/>
                <a:ea typeface="微軟正黑體" panose="020B0604030504040204" pitchFamily="34" charset="-120"/>
                <a:cs typeface="+mn-cs"/>
              </a:rPr>
              <a:t>、管有</a:t>
            </a:r>
            <a:r>
              <a:rPr lang="zh-TW" altLang="zh-HK" sz="1200" b="1" u="sng" dirty="0"/>
              <a:t>或吸食者</a:t>
            </a:r>
            <a:r>
              <a:rPr lang="zh-TW" altLang="zh-HK" sz="1200" dirty="0"/>
              <a:t>將會面臨罰款</a:t>
            </a:r>
            <a:r>
              <a:rPr lang="en-US" altLang="zh-HK" sz="1200" dirty="0"/>
              <a:t>100</a:t>
            </a:r>
            <a:r>
              <a:rPr lang="zh-TW" altLang="zh-HK" sz="1200" dirty="0"/>
              <a:t>萬元和監禁</a:t>
            </a:r>
            <a:r>
              <a:rPr lang="en-US" altLang="zh-HK" sz="1200" dirty="0"/>
              <a:t>7</a:t>
            </a:r>
            <a:r>
              <a:rPr lang="zh-TW" altLang="zh-HK" sz="1200" dirty="0"/>
              <a:t>年，而</a:t>
            </a:r>
            <a:r>
              <a:rPr lang="zh-TW" altLang="zh-HK" sz="1200" b="1" u="sng" dirty="0"/>
              <a:t>販運</a:t>
            </a:r>
            <a:r>
              <a:rPr lang="zh-TW" altLang="en-US" sz="1200" b="1" u="sng" dirty="0"/>
              <a:t>或製造</a:t>
            </a:r>
            <a:r>
              <a:rPr lang="zh-TW" altLang="zh-HK" sz="1200" b="1" u="sng" dirty="0"/>
              <a:t>者</a:t>
            </a:r>
            <a:r>
              <a:rPr lang="zh-TW" altLang="zh-HK" sz="1200" dirty="0"/>
              <a:t>更會被處罰款</a:t>
            </a:r>
            <a:r>
              <a:rPr lang="en-US" altLang="zh-HK" sz="1200" dirty="0"/>
              <a:t>500</a:t>
            </a:r>
            <a:r>
              <a:rPr lang="zh-TW" altLang="zh-HK" sz="1200" dirty="0"/>
              <a:t>萬元和終身監禁</a:t>
            </a:r>
            <a:endParaRPr lang="zh-HK" altLang="en-US" sz="1200"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11</a:t>
            </a:fld>
            <a:endParaRPr lang="en-US"/>
          </a:p>
        </p:txBody>
      </p:sp>
    </p:spTree>
    <p:extLst>
      <p:ext uri="{BB962C8B-B14F-4D97-AF65-F5344CB8AC3E}">
        <p14:creationId xmlns:p14="http://schemas.microsoft.com/office/powerpoint/2010/main" val="725146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教師可以引述新聞報導，向學生解釋與太空油毒品相關的法律後果</a:t>
            </a: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13</a:t>
            </a:fld>
            <a:endParaRPr lang="en-US"/>
          </a:p>
        </p:txBody>
      </p:sp>
    </p:spTree>
    <p:extLst>
      <p:ext uri="{BB962C8B-B14F-4D97-AF65-F5344CB8AC3E}">
        <p14:creationId xmlns:p14="http://schemas.microsoft.com/office/powerpoint/2010/main" val="856255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教師錦囊：</a:t>
            </a:r>
            <a:endParaRPr lang="en-US" altLang="zh-TW" dirty="0"/>
          </a:p>
          <a:p>
            <a:pPr marL="171450" indent="-171450" algn="l">
              <a:buFont typeface="Arial" panose="020B0604020202020204" pitchFamily="34" charset="0"/>
              <a:buChar char="•"/>
            </a:pPr>
            <a:r>
              <a:rPr lang="zh-TW" altLang="en-US" dirty="0"/>
              <a:t>小組形式進行，建議以異質分組形式混合不同特質的同學啟發思考，分工合作完成任務目標</a:t>
            </a:r>
            <a:endParaRPr lang="en-US" altLang="zh-TW" dirty="0"/>
          </a:p>
          <a:p>
            <a:pPr marL="171450" indent="-171450" algn="l">
              <a:buFont typeface="Arial" panose="020B0604020202020204" pitchFamily="34" charset="0"/>
              <a:buChar char="•"/>
            </a:pPr>
            <a:r>
              <a:rPr lang="zh-TW" altLang="en-US" dirty="0"/>
              <a:t>透過討論、商議分工及互相幫助的過程，促進學生澄清和修正觀念，形成正確的價值觀和態度</a:t>
            </a:r>
            <a:endParaRPr lang="en-US" altLang="zh-TW" dirty="0"/>
          </a:p>
          <a:p>
            <a:pPr algn="l"/>
            <a:endParaRPr lang="en-US" altLang="zh-TW" dirty="0"/>
          </a:p>
          <a:p>
            <a:pPr algn="l"/>
            <a:r>
              <a:rPr lang="zh-TW" altLang="en-US" dirty="0"/>
              <a:t>活動時間：</a:t>
            </a:r>
            <a:r>
              <a:rPr lang="en-US" altLang="zh-TW" dirty="0"/>
              <a:t>10</a:t>
            </a:r>
            <a:r>
              <a:rPr lang="zh-TW" altLang="en-US" dirty="0"/>
              <a:t>分鐘</a:t>
            </a:r>
            <a:endParaRPr lang="en-US" altLang="zh-TW" dirty="0"/>
          </a:p>
          <a:p>
            <a:endParaRPr lang="en-US" dirty="0"/>
          </a:p>
          <a:p>
            <a:r>
              <a:rPr lang="zh-TW" altLang="en-US" dirty="0"/>
              <a:t>教師可引導同學以下列方向思考：</a:t>
            </a:r>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dirty="0"/>
              <a:t>吸食太空油</a:t>
            </a:r>
            <a:r>
              <a:rPr lang="zh-TW" altLang="en-US" sz="1200" dirty="0"/>
              <a:t>毒品</a:t>
            </a:r>
            <a:r>
              <a:rPr lang="zh-TW" altLang="en-US" dirty="0"/>
              <a:t>的其他危險／影響</a:t>
            </a:r>
            <a:endParaRPr lang="en-US" altLang="zh-TW" dirty="0"/>
          </a:p>
          <a:p>
            <a:pPr marL="171450" indent="-171450">
              <a:buFont typeface="Arial" panose="020B0604020202020204" pitchFamily="34" charset="0"/>
              <a:buChar char="•"/>
            </a:pPr>
            <a:r>
              <a:rPr lang="zh-TW" altLang="en-US" dirty="0"/>
              <a:t>一旦嘗試了一口電子煙（太空油毒品），會否有下一次？</a:t>
            </a:r>
            <a:endParaRPr lang="en-US" altLang="zh-TW" dirty="0"/>
          </a:p>
          <a:p>
            <a:pPr marL="171450" indent="-171450">
              <a:buFont typeface="Arial" panose="020B0604020202020204" pitchFamily="34" charset="0"/>
              <a:buChar char="•"/>
            </a:pPr>
            <a:r>
              <a:rPr lang="zh-TW" altLang="en-US" dirty="0"/>
              <a:t>一旦習慣了吸食電子煙（太空油毒品），會否更大機會接觸其他品種煙草（例如：香煙、加熱煙、水煙等）？</a:t>
            </a:r>
            <a:endParaRPr lang="en-US" altLang="zh-TW" dirty="0"/>
          </a:p>
          <a:p>
            <a:pPr marL="171450" indent="-171450">
              <a:buFont typeface="Arial" panose="020B0604020202020204" pitchFamily="34" charset="0"/>
              <a:buChar char="•"/>
            </a:pPr>
            <a:r>
              <a:rPr lang="zh-TW" altLang="en-US" dirty="0"/>
              <a:t>一旦接觸了多種煙草產品，會否有更大機會接觸其他毒品？</a:t>
            </a:r>
            <a:endParaRPr lang="en-US" altLang="zh-TW" dirty="0"/>
          </a:p>
          <a:p>
            <a:pPr marL="171450" indent="-171450">
              <a:buFont typeface="Arial" panose="020B0604020202020204" pitchFamily="34" charset="0"/>
              <a:buChar char="•"/>
            </a:pPr>
            <a:r>
              <a:rPr lang="zh-TW" altLang="en-US" dirty="0"/>
              <a:t>回想課堂開初所提及太空油毒品的反應，會否因而引發其他罪行？</a:t>
            </a:r>
            <a:endParaRPr lang="en-US" altLang="zh-TW" dirty="0"/>
          </a:p>
          <a:p>
            <a:pPr marL="171450" indent="-171450">
              <a:buFont typeface="Arial" panose="020B0604020202020204" pitchFamily="34" charset="0"/>
              <a:buChar char="•"/>
            </a:pPr>
            <a:r>
              <a:rPr lang="zh-TW" altLang="en-US" dirty="0"/>
              <a:t>吸食電子煙及太空油會令吸食者的朋友圈子有甚麼改變？</a:t>
            </a:r>
            <a:endParaRPr lang="en-US" altLang="zh-TW" dirty="0"/>
          </a:p>
          <a:p>
            <a:pPr marL="171450" indent="-171450">
              <a:buFont typeface="Arial" panose="020B0604020202020204" pitchFamily="34" charset="0"/>
              <a:buChar char="•"/>
            </a:pPr>
            <a:r>
              <a:rPr lang="zh-TW" altLang="en-US" dirty="0"/>
              <a:t>作為學生，如果對太空油毒品上癮，對學業、金錢、人際關係有哪些程度的影響？</a:t>
            </a:r>
            <a:endParaRPr lang="en-US" altLang="zh-TW" dirty="0"/>
          </a:p>
          <a:p>
            <a:pPr marL="171450" indent="-171450">
              <a:buFont typeface="Arial" panose="020B0604020202020204" pitchFamily="34" charset="0"/>
              <a:buChar char="•"/>
            </a:pPr>
            <a:r>
              <a:rPr lang="zh-TW" altLang="en-US" dirty="0"/>
              <a:t>一旦對太空油毒品上癮，會對日常的專長和興趣（運動、品嚐美食、藝術、學習等）有甚麼影響？</a:t>
            </a:r>
            <a:endParaRPr lang="en-US" altLang="zh-TW" dirty="0"/>
          </a:p>
          <a:p>
            <a:pPr marL="171450" indent="-171450">
              <a:buFont typeface="Arial" panose="020B0604020202020204" pitchFamily="34" charset="0"/>
              <a:buChar char="•"/>
            </a:pPr>
            <a:r>
              <a:rPr lang="zh-TW" altLang="en-US" dirty="0"/>
              <a:t>其他合理答案</a:t>
            </a: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15</a:t>
            </a:fld>
            <a:endParaRPr lang="en-US"/>
          </a:p>
        </p:txBody>
      </p:sp>
    </p:spTree>
    <p:extLst>
      <p:ext uri="{BB962C8B-B14F-4D97-AF65-F5344CB8AC3E}">
        <p14:creationId xmlns:p14="http://schemas.microsoft.com/office/powerpoint/2010/main" val="1031528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99EA0CAC-F10C-49B3-90EF-ED68F4940AC1}" type="datetime1">
              <a:rPr lang="en-US" altLang="zh-HK"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8888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918AF1A-780C-4557-8AC8-9EFABE9A96D9}" type="datetime1">
              <a:rPr lang="en-US" altLang="zh-HK"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9074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7199482-507B-4C9D-A9B7-45BD8739D9C4}" type="datetime1">
              <a:rPr lang="en-US" altLang="zh-HK" smtClean="0"/>
              <a:t>1/15/2025</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4519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9FC3F7A-C5EE-4804-A04D-51D352797787}" type="datetime1">
              <a:rPr lang="en-US" altLang="zh-HK"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6716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a:defRPr>
                <a:solidFill>
                  <a:schemeClr val="tx2"/>
                </a:solidFill>
              </a:defRPr>
            </a:lvl1pPr>
          </a:lstStyle>
          <a:p>
            <a:fld id="{89D80007-4447-408A-A9A3-63DCA52EE4A7}" type="datetime1">
              <a:rPr lang="en-US" altLang="zh-HK" smtClean="0"/>
              <a:t>1/15/2025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326205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D211E970-61B0-4234-9C7A-47DC003990D1}" type="datetime1">
              <a:rPr lang="en-US" altLang="zh-HK"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58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C69898B4-0D3C-4B59-A7A4-93784F9423E7}" type="datetime1">
              <a:rPr lang="en-US" altLang="zh-HK" smtClean="0"/>
              <a:t>1/15/2025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79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29D85BA-F631-4ED7-AE25-FE25EE1DF56E}" type="datetime1">
              <a:rPr lang="en-US" altLang="zh-HK" smtClean="0"/>
              <a:t>1/15/2025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7346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ACB30A-39C7-4BE7-B2B4-92ED8A257990}" type="datetime1">
              <a:rPr lang="en-US" altLang="zh-HK" smtClean="0"/>
              <a:t>1/15/2025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142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38D0CDA-CA30-4A06-8F74-91EF7819DE7B}" type="datetime1">
              <a:rPr lang="en-US" altLang="zh-HK"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310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9FA6C325-B9F2-4DCB-B5C9-EE38B4B0B30E}" type="datetime1">
              <a:rPr lang="en-US" altLang="zh-HK"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3431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latin typeface="微軟正黑體" panose="020B0604030504040204" pitchFamily="34" charset="-120"/>
                <a:ea typeface="微軟正黑體" panose="020B0604030504040204" pitchFamily="34" charset="-120"/>
              </a:defRPr>
            </a:lvl1pPr>
          </a:lstStyle>
          <a:p>
            <a:fld id="{FBD41D61-6B5D-429C-8932-A059ACC316C2}" type="datetime1">
              <a:rPr lang="en-US" altLang="zh-HK" smtClean="0"/>
              <a:t>1/15/2025</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latin typeface="微軟正黑體" panose="020B0604030504040204" pitchFamily="34" charset="-120"/>
                <a:ea typeface="微軟正黑體" panose="020B0604030504040204" pitchFamily="34" charset="-120"/>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2000" b="0">
                <a:solidFill>
                  <a:schemeClr val="tx1"/>
                </a:solidFill>
                <a:latin typeface="微軟正黑體" panose="020B0604030504040204" pitchFamily="34" charset="-120"/>
                <a:ea typeface="微軟正黑體" panose="020B0604030504040204" pitchFamily="34" charset="-12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3929512"/>
      </p:ext>
    </p:extLst>
  </p:cSld>
  <p:clrMap bg1="dk1" tx1="lt1" bg2="dk2" tx2="lt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hf hdr="0" ftr="0" dt="0"/>
  <p:txStyles>
    <p:titleStyle>
      <a:lvl1pPr algn="l" defTabSz="914400" rtl="0" eaLnBrk="1" latinLnBrk="0" hangingPunct="1">
        <a:lnSpc>
          <a:spcPct val="85000"/>
        </a:lnSpc>
        <a:spcBef>
          <a:spcPct val="0"/>
        </a:spcBef>
        <a:buNone/>
        <a:defRPr sz="4000" kern="1200" cap="all" baseline="0">
          <a:solidFill>
            <a:schemeClr val="bg2"/>
          </a:solidFill>
          <a:latin typeface="微軟正黑體" panose="020B0604030504040204" pitchFamily="34" charset="-120"/>
          <a:ea typeface="微軟正黑體" panose="020B0604030504040204" pitchFamily="34" charset="-120"/>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微軟正黑體" panose="020B0604030504040204" pitchFamily="34" charset="-120"/>
          <a:ea typeface="微軟正黑體" panose="020B0604030504040204" pitchFamily="34" charset="-120"/>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info.gov.hk/gia/general/202412/13/P2024121300456.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hyperlink" Target="https://www.nd.gov.hk/tc/space_oil.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smokefree.hk/?lang=tc" TargetMode="External"/><Relationship Id="rId5" Type="http://schemas.openxmlformats.org/officeDocument/2006/relationships/hyperlink" Target="https://www.youtube.com/watch?v=_gv5A3uxusQ" TargetMode="External"/><Relationship Id="rId4" Type="http://schemas.openxmlformats.org/officeDocument/2006/relationships/hyperlink" Target="https://www.youtube.com/watch?v=Kovcrl3Q8T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65759" y="2656936"/>
            <a:ext cx="11471565" cy="1248775"/>
          </a:xfrm>
        </p:spPr>
        <p:txBody>
          <a:bodyPr>
            <a:normAutofit/>
          </a:bodyPr>
          <a:lstStyle/>
          <a:p>
            <a:r>
              <a:rPr lang="zh-TW" altLang="en-US" sz="4000" dirty="0"/>
              <a:t>「</a:t>
            </a:r>
            <a:r>
              <a:rPr lang="en-US" altLang="zh-TW" sz="4000" dirty="0"/>
              <a:t>『</a:t>
            </a:r>
            <a:r>
              <a:rPr lang="zh-TW" altLang="en-US" sz="4000" dirty="0"/>
              <a:t>太空油毒品</a:t>
            </a:r>
            <a:r>
              <a:rPr lang="en-US" altLang="zh-TW" sz="4000" dirty="0"/>
              <a:t>』</a:t>
            </a:r>
            <a:r>
              <a:rPr lang="zh-TW" altLang="en-US" sz="4000" dirty="0"/>
              <a:t>的真相：保護自己，遠離誘惑」</a:t>
            </a:r>
            <a:endParaRPr lang="en-US" sz="4000" dirty="0"/>
          </a:p>
        </p:txBody>
      </p:sp>
      <p:sp>
        <p:nvSpPr>
          <p:cNvPr id="3" name="副標題 2"/>
          <p:cNvSpPr>
            <a:spLocks noGrp="1"/>
          </p:cNvSpPr>
          <p:nvPr>
            <p:ph type="subTitle" idx="1"/>
          </p:nvPr>
        </p:nvSpPr>
        <p:spPr>
          <a:xfrm>
            <a:off x="2589213" y="4777379"/>
            <a:ext cx="8915399" cy="1770177"/>
          </a:xfrm>
        </p:spPr>
        <p:txBody>
          <a:bodyPr>
            <a:normAutofit/>
          </a:bodyPr>
          <a:lstStyle/>
          <a:p>
            <a:pPr algn="r">
              <a:spcBef>
                <a:spcPts val="0"/>
              </a:spcBef>
            </a:pPr>
            <a:r>
              <a:rPr lang="zh-TW" altLang="en-US" dirty="0"/>
              <a:t>教育局 課程發展處 德育、公民及國民教育組</a:t>
            </a:r>
            <a:r>
              <a:rPr lang="en-US" altLang="zh-TW" dirty="0"/>
              <a:t>1</a:t>
            </a:r>
            <a:r>
              <a:rPr lang="zh-TW" altLang="en-US" dirty="0"/>
              <a:t>製作</a:t>
            </a:r>
            <a:endParaRPr lang="en-US" altLang="zh-TW" dirty="0"/>
          </a:p>
          <a:p>
            <a:pPr algn="r">
              <a:spcBef>
                <a:spcPts val="0"/>
              </a:spcBef>
            </a:pPr>
            <a:r>
              <a:rPr lang="zh-TW" altLang="en-US" dirty="0"/>
              <a:t>高小至高中</a:t>
            </a:r>
            <a:br>
              <a:rPr lang="zh-TW" altLang="en-US" dirty="0"/>
            </a:br>
            <a:r>
              <a:rPr lang="en-US" altLang="zh-TW" dirty="0"/>
              <a:t>2025</a:t>
            </a:r>
            <a:r>
              <a:rPr lang="zh-TW" altLang="en-US" dirty="0"/>
              <a:t>年</a:t>
            </a:r>
            <a:r>
              <a:rPr lang="en-US" altLang="zh-TW" dirty="0"/>
              <a:t>1</a:t>
            </a:r>
            <a:r>
              <a:rPr lang="zh-TW" altLang="en-US" dirty="0"/>
              <a:t>月</a:t>
            </a:r>
          </a:p>
        </p:txBody>
      </p:sp>
      <p:sp>
        <p:nvSpPr>
          <p:cNvPr id="4" name="投影片編號版面配置區 3">
            <a:extLst>
              <a:ext uri="{FF2B5EF4-FFF2-40B4-BE49-F238E27FC236}">
                <a16:creationId xmlns:a16="http://schemas.microsoft.com/office/drawing/2014/main" id="{DFAB5F68-DE05-4491-A713-DA17545A1DD2}"/>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6" name="文字方塊 5">
            <a:extLst>
              <a:ext uri="{FF2B5EF4-FFF2-40B4-BE49-F238E27FC236}">
                <a16:creationId xmlns:a16="http://schemas.microsoft.com/office/drawing/2014/main" id="{3FAD6C77-BC52-46FF-BAAD-D0F235E64B2A}"/>
              </a:ext>
            </a:extLst>
          </p:cNvPr>
          <p:cNvSpPr txBox="1"/>
          <p:nvPr/>
        </p:nvSpPr>
        <p:spPr>
          <a:xfrm>
            <a:off x="948038" y="2241437"/>
            <a:ext cx="6098874" cy="830997"/>
          </a:xfrm>
          <a:prstGeom prst="rect">
            <a:avLst/>
          </a:prstGeom>
          <a:noFill/>
        </p:spPr>
        <p:txBody>
          <a:bodyPr wrap="square">
            <a:spAutoFit/>
          </a:bodyPr>
          <a:lstStyle/>
          <a:p>
            <a:r>
              <a:rPr lang="zh-TW" altLang="en-US" sz="2400" dirty="0">
                <a:solidFill>
                  <a:schemeClr val="bg2"/>
                </a:solidFill>
                <a:latin typeface="微軟正黑體" panose="020B0604030504040204" pitchFamily="34" charset="-120"/>
                <a:ea typeface="微軟正黑體" panose="020B0604030504040204" pitchFamily="34" charset="-120"/>
              </a:rPr>
              <a:t>價值觀教育（健康生活教育）</a:t>
            </a:r>
            <a:br>
              <a:rPr lang="zh-TW" altLang="en-US" sz="2400" dirty="0">
                <a:solidFill>
                  <a:schemeClr val="bg2"/>
                </a:solidFill>
                <a:latin typeface="微軟正黑體" panose="020B0604030504040204" pitchFamily="34" charset="-120"/>
                <a:ea typeface="微軟正黑體" panose="020B0604030504040204" pitchFamily="34" charset="-120"/>
              </a:rPr>
            </a:br>
            <a:endParaRPr lang="zh-HK" altLang="en-US" sz="2400" dirty="0">
              <a:solidFill>
                <a:schemeClr val="bg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84515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a:t>與「太空油</a:t>
            </a:r>
            <a:r>
              <a:rPr lang="zh-TW" altLang="en-US" sz="6000" dirty="0"/>
              <a:t>毒品</a:t>
            </a:r>
            <a:r>
              <a:rPr lang="zh-TW" altLang="en-US" dirty="0"/>
              <a:t>」相關的</a:t>
            </a:r>
            <a:r>
              <a:rPr lang="en-US" altLang="zh-TW" dirty="0"/>
              <a:t/>
            </a:r>
            <a:br>
              <a:rPr lang="en-US" altLang="zh-TW" dirty="0"/>
            </a:br>
            <a:r>
              <a:rPr lang="zh-TW" altLang="en-US" dirty="0"/>
              <a:t>法例及被呈報數字</a:t>
            </a:r>
            <a:endParaRPr lang="en-US" dirty="0"/>
          </a:p>
        </p:txBody>
      </p:sp>
      <p:sp>
        <p:nvSpPr>
          <p:cNvPr id="5" name="副標題 4"/>
          <p:cNvSpPr>
            <a:spLocks noGrp="1"/>
          </p:cNvSpPr>
          <p:nvPr>
            <p:ph type="subTitle" idx="1"/>
          </p:nvPr>
        </p:nvSpPr>
        <p:spPr/>
        <p:txBody>
          <a:bodyPr/>
          <a:lstStyle/>
          <a:p>
            <a:endParaRPr lang="en-US"/>
          </a:p>
        </p:txBody>
      </p:sp>
      <p:sp>
        <p:nvSpPr>
          <p:cNvPr id="2" name="投影片編號版面配置區 1">
            <a:extLst>
              <a:ext uri="{FF2B5EF4-FFF2-40B4-BE49-F238E27FC236}">
                <a16:creationId xmlns:a16="http://schemas.microsoft.com/office/drawing/2014/main" id="{7F15D81F-AB09-4816-9858-FAE8B916BD22}"/>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979471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圖說文字 8"/>
          <p:cNvSpPr/>
          <p:nvPr/>
        </p:nvSpPr>
        <p:spPr>
          <a:xfrm>
            <a:off x="7492198" y="136189"/>
            <a:ext cx="3364089" cy="1087566"/>
          </a:xfrm>
          <a:prstGeom prst="wedgeRectCallout">
            <a:avLst>
              <a:gd name="adj1" fmla="val -81078"/>
              <a:gd name="adj2" fmla="val 110244"/>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000" dirty="0">
                <a:latin typeface="微軟正黑體" panose="020B0604030504040204" pitchFamily="34" charset="-120"/>
                <a:ea typeface="微軟正黑體" panose="020B0604030504040204" pitchFamily="34" charset="-120"/>
              </a:rPr>
              <a:t>最高刑罰：</a:t>
            </a:r>
            <a:endParaRPr lang="en-US" altLang="zh-TW" sz="2000" dirty="0">
              <a:latin typeface="微軟正黑體" panose="020B0604030504040204" pitchFamily="34" charset="-120"/>
              <a:ea typeface="微軟正黑體" panose="020B0604030504040204" pitchFamily="34" charset="-120"/>
            </a:endParaRPr>
          </a:p>
          <a:p>
            <a:r>
              <a:rPr lang="zh-TW" altLang="zh-HK" sz="2000" dirty="0">
                <a:latin typeface="微軟正黑體" panose="020B0604030504040204" pitchFamily="34" charset="-120"/>
                <a:ea typeface="微軟正黑體" panose="020B0604030504040204" pitchFamily="34" charset="-120"/>
              </a:rPr>
              <a:t>非法售賣或使用者</a:t>
            </a:r>
            <a:r>
              <a:rPr lang="zh-TW" altLang="en-US" sz="2000" dirty="0">
                <a:latin typeface="微軟正黑體" panose="020B0604030504040204" pitchFamily="34" charset="-120"/>
                <a:ea typeface="微軟正黑體" panose="020B0604030504040204" pitchFamily="34" charset="-120"/>
              </a:rPr>
              <a:t>監禁兩年和罰款港幣</a:t>
            </a:r>
            <a:r>
              <a:rPr lang="en-US" altLang="zh-TW" sz="2000" dirty="0">
                <a:latin typeface="微軟正黑體" panose="020B0604030504040204" pitchFamily="34" charset="-120"/>
                <a:ea typeface="微軟正黑體" panose="020B0604030504040204" pitchFamily="34" charset="-120"/>
              </a:rPr>
              <a:t>10</a:t>
            </a:r>
            <a:r>
              <a:rPr lang="zh-TW" altLang="en-US" sz="2000" dirty="0">
                <a:latin typeface="微軟正黑體" panose="020B0604030504040204" pitchFamily="34" charset="-120"/>
                <a:ea typeface="微軟正黑體" panose="020B0604030504040204" pitchFamily="34" charset="-120"/>
              </a:rPr>
              <a:t>萬元</a:t>
            </a:r>
            <a:endParaRPr lang="en-US" sz="2000" dirty="0">
              <a:latin typeface="微軟正黑體" panose="020B0604030504040204" pitchFamily="34" charset="-120"/>
              <a:ea typeface="微軟正黑體" panose="020B0604030504040204" pitchFamily="34" charset="-120"/>
            </a:endParaRPr>
          </a:p>
        </p:txBody>
      </p:sp>
      <p:sp>
        <p:nvSpPr>
          <p:cNvPr id="10" name="矩形圖說文字 9"/>
          <p:cNvSpPr/>
          <p:nvPr/>
        </p:nvSpPr>
        <p:spPr>
          <a:xfrm>
            <a:off x="8499820" y="1223755"/>
            <a:ext cx="3665352" cy="1649922"/>
          </a:xfrm>
          <a:prstGeom prst="wedgeRectCallout">
            <a:avLst>
              <a:gd name="adj1" fmla="val -140336"/>
              <a:gd name="adj2" fmla="val 168925"/>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000" dirty="0">
                <a:latin typeface="微軟正黑體" panose="020B0604030504040204" pitchFamily="34" charset="-120"/>
                <a:ea typeface="微軟正黑體" panose="020B0604030504040204" pitchFamily="34" charset="-120"/>
              </a:rPr>
              <a:t>最高刑罰：</a:t>
            </a:r>
            <a:endParaRPr lang="en-US" altLang="zh-TW" sz="2000" dirty="0">
              <a:latin typeface="微軟正黑體" panose="020B0604030504040204" pitchFamily="34" charset="-12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販運或製造</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r>
              <a:rPr lang="zh-TW" altLang="en-US" sz="2000" u="sng" dirty="0">
                <a:highlight>
                  <a:srgbClr val="FFFF00"/>
                </a:highlight>
                <a:latin typeface="微軟正黑體" panose="020B0604030504040204" pitchFamily="34" charset="-120"/>
                <a:ea typeface="微軟正黑體" panose="020B0604030504040204" pitchFamily="34" charset="-120"/>
              </a:rPr>
              <a:t>終身監禁</a:t>
            </a:r>
            <a:r>
              <a:rPr lang="zh-TW" altLang="en-US" sz="2000" dirty="0">
                <a:latin typeface="微軟正黑體" panose="020B0604030504040204" pitchFamily="34" charset="-120"/>
                <a:ea typeface="微軟正黑體" panose="020B0604030504040204" pitchFamily="34" charset="-120"/>
              </a:rPr>
              <a:t>和罰款港幣</a:t>
            </a:r>
            <a:r>
              <a:rPr lang="en-US" altLang="zh-TW" sz="2000" dirty="0">
                <a:latin typeface="微軟正黑體" panose="020B0604030504040204" pitchFamily="34" charset="-120"/>
                <a:ea typeface="微軟正黑體" panose="020B0604030504040204" pitchFamily="34" charset="-120"/>
              </a:rPr>
              <a:t>500</a:t>
            </a:r>
            <a:r>
              <a:rPr lang="zh-TW" altLang="en-US" sz="2000" dirty="0">
                <a:latin typeface="微軟正黑體" panose="020B0604030504040204" pitchFamily="34" charset="-120"/>
                <a:ea typeface="微軟正黑體" panose="020B0604030504040204" pitchFamily="34" charset="-120"/>
              </a:rPr>
              <a:t>萬元</a:t>
            </a:r>
          </a:p>
          <a:p>
            <a:r>
              <a:rPr lang="zh-TW" altLang="en-US" sz="2000" b="1" dirty="0">
                <a:latin typeface="微軟正黑體" panose="020B0604030504040204" pitchFamily="34" charset="-120"/>
                <a:ea typeface="微軟正黑體" panose="020B0604030504040204" pitchFamily="34" charset="-120"/>
              </a:rPr>
              <a:t>提供、管有或吸食</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r>
              <a:rPr lang="zh-TW" altLang="en-US" sz="2000" dirty="0">
                <a:latin typeface="微軟正黑體" panose="020B0604030504040204" pitchFamily="34" charset="-120"/>
                <a:ea typeface="微軟正黑體" panose="020B0604030504040204" pitchFamily="34" charset="-120"/>
              </a:rPr>
              <a:t>監禁</a:t>
            </a:r>
            <a:r>
              <a:rPr lang="en-US" altLang="zh-TW" sz="2000" dirty="0">
                <a:latin typeface="微軟正黑體" panose="020B0604030504040204" pitchFamily="34" charset="-120"/>
                <a:ea typeface="微軟正黑體" panose="020B0604030504040204" pitchFamily="34" charset="-120"/>
              </a:rPr>
              <a:t>7</a:t>
            </a:r>
            <a:r>
              <a:rPr lang="zh-TW" altLang="en-US" sz="2000" dirty="0">
                <a:latin typeface="微軟正黑體" panose="020B0604030504040204" pitchFamily="34" charset="-120"/>
                <a:ea typeface="微軟正黑體" panose="020B0604030504040204" pitchFamily="34" charset="-120"/>
              </a:rPr>
              <a:t>年和罰款港幣</a:t>
            </a:r>
            <a:r>
              <a:rPr lang="en-US" altLang="zh-TW" sz="2000" dirty="0">
                <a:latin typeface="微軟正黑體" panose="020B0604030504040204" pitchFamily="34" charset="-120"/>
                <a:ea typeface="微軟正黑體" panose="020B0604030504040204" pitchFamily="34" charset="-120"/>
              </a:rPr>
              <a:t>100</a:t>
            </a:r>
            <a:r>
              <a:rPr lang="zh-TW" altLang="en-US" sz="2000" dirty="0">
                <a:latin typeface="微軟正黑體" panose="020B0604030504040204" pitchFamily="34" charset="-120"/>
                <a:ea typeface="微軟正黑體" panose="020B0604030504040204" pitchFamily="34" charset="-120"/>
              </a:rPr>
              <a:t>萬元</a:t>
            </a:r>
          </a:p>
        </p:txBody>
      </p:sp>
      <p:sp>
        <p:nvSpPr>
          <p:cNvPr id="3" name="內容版面配置區 2"/>
          <p:cNvSpPr>
            <a:spLocks noGrp="1"/>
          </p:cNvSpPr>
          <p:nvPr>
            <p:ph idx="4294967295"/>
          </p:nvPr>
        </p:nvSpPr>
        <p:spPr>
          <a:xfrm>
            <a:off x="1190612" y="136189"/>
            <a:ext cx="6446444" cy="6721811"/>
          </a:xfrm>
        </p:spPr>
        <p:txBody>
          <a:bodyPr>
            <a:normAutofit/>
          </a:bodyPr>
          <a:lstStyle/>
          <a:p>
            <a:pPr>
              <a:lnSpc>
                <a:spcPct val="110000"/>
              </a:lnSpc>
              <a:spcBef>
                <a:spcPts val="300"/>
              </a:spcBef>
              <a:spcAft>
                <a:spcPts val="300"/>
              </a:spcAft>
            </a:pPr>
            <a:r>
              <a:rPr lang="zh-TW" altLang="en-US" sz="2800" b="1" u="sng" dirty="0"/>
              <a:t>現時：依托咪酯屬第</a:t>
            </a:r>
            <a:r>
              <a:rPr lang="en-US" altLang="zh-TW" sz="2800" b="1" u="sng" dirty="0"/>
              <a:t>138A</a:t>
            </a:r>
            <a:r>
              <a:rPr lang="zh-TW" altLang="en-US" sz="2800" b="1" u="sng" dirty="0"/>
              <a:t>章法例下的第</a:t>
            </a:r>
            <a:r>
              <a:rPr lang="en-US" altLang="zh-TW" sz="2800" b="1" u="sng" dirty="0"/>
              <a:t>1</a:t>
            </a:r>
            <a:r>
              <a:rPr lang="zh-TW" altLang="en-US" sz="2800" b="1" u="sng" dirty="0" smtClean="0"/>
              <a:t>部所列毒藥</a:t>
            </a:r>
            <a:r>
              <a:rPr lang="zh-TW" altLang="en-US" sz="2800" b="1" u="sng" dirty="0"/>
              <a:t>：</a:t>
            </a:r>
            <a:endParaRPr lang="en-US" altLang="zh-TW" sz="2800" b="1" u="sng" dirty="0"/>
          </a:p>
          <a:p>
            <a:pPr lvl="2">
              <a:lnSpc>
                <a:spcPct val="110000"/>
              </a:lnSpc>
              <a:spcBef>
                <a:spcPts val="300"/>
              </a:spcBef>
              <a:spcAft>
                <a:spcPts val="300"/>
              </a:spcAft>
            </a:pPr>
            <a:r>
              <a:rPr lang="zh-TW" altLang="en-US" sz="2400" dirty="0"/>
              <a:t>依托咪酯屬於受管制的藥劑製品及處方藥物</a:t>
            </a:r>
            <a:endParaRPr lang="en-US" altLang="zh-TW" sz="2400" dirty="0"/>
          </a:p>
          <a:p>
            <a:pPr lvl="2">
              <a:lnSpc>
                <a:spcPct val="110000"/>
              </a:lnSpc>
              <a:spcBef>
                <a:spcPts val="300"/>
              </a:spcBef>
              <a:spcAft>
                <a:spcPts val="300"/>
              </a:spcAft>
            </a:pPr>
            <a:r>
              <a:rPr lang="zh-TW" altLang="en-US" sz="2400" dirty="0"/>
              <a:t>非法供應或使用依托咪酯，一經定罪，可判監禁</a:t>
            </a:r>
            <a:endParaRPr lang="en-US" altLang="zh-TW" sz="2400" dirty="0"/>
          </a:p>
          <a:p>
            <a:pPr marL="457200" lvl="2" indent="0" algn="r">
              <a:lnSpc>
                <a:spcPct val="110000"/>
              </a:lnSpc>
              <a:spcBef>
                <a:spcPts val="300"/>
              </a:spcBef>
              <a:spcAft>
                <a:spcPts val="300"/>
              </a:spcAft>
              <a:buNone/>
            </a:pPr>
            <a:r>
              <a:rPr lang="en-US" altLang="zh-TW" sz="1600" dirty="0"/>
              <a:t>《</a:t>
            </a:r>
            <a:r>
              <a:rPr lang="zh-TW" altLang="en-US" sz="1600" dirty="0"/>
              <a:t>藥劑業及毒藥條例</a:t>
            </a:r>
            <a:r>
              <a:rPr lang="en-US" altLang="zh-TW" sz="1600" dirty="0"/>
              <a:t>》</a:t>
            </a:r>
            <a:r>
              <a:rPr lang="zh-TW" altLang="en-US" sz="1600" dirty="0"/>
              <a:t>（第</a:t>
            </a:r>
            <a:r>
              <a:rPr lang="en-US" altLang="zh-TW" sz="1600" dirty="0"/>
              <a:t>138A</a:t>
            </a:r>
            <a:r>
              <a:rPr lang="zh-TW" altLang="en-US" sz="1600" dirty="0"/>
              <a:t>章）</a:t>
            </a:r>
            <a:endParaRPr lang="en-US" altLang="zh-TW" sz="1600" dirty="0"/>
          </a:p>
          <a:p>
            <a:pPr lvl="2" algn="r">
              <a:lnSpc>
                <a:spcPct val="110000"/>
              </a:lnSpc>
              <a:spcBef>
                <a:spcPts val="300"/>
              </a:spcBef>
              <a:spcAft>
                <a:spcPts val="300"/>
              </a:spcAft>
            </a:pPr>
            <a:endParaRPr lang="en-US" altLang="zh-TW" sz="2400" dirty="0"/>
          </a:p>
          <a:p>
            <a:pPr>
              <a:lnSpc>
                <a:spcPct val="110000"/>
              </a:lnSpc>
              <a:spcBef>
                <a:spcPts val="300"/>
              </a:spcBef>
              <a:spcAft>
                <a:spcPts val="300"/>
              </a:spcAft>
            </a:pPr>
            <a:r>
              <a:rPr lang="en-US" altLang="zh-TW" sz="2800" b="1" u="sng" dirty="0">
                <a:solidFill>
                  <a:srgbClr val="FFFF00"/>
                </a:solidFill>
              </a:rPr>
              <a:t>2025</a:t>
            </a:r>
            <a:r>
              <a:rPr lang="zh-TW" altLang="en-US" sz="2800" b="1" u="sng" dirty="0">
                <a:solidFill>
                  <a:srgbClr val="FFFF00"/>
                </a:solidFill>
              </a:rPr>
              <a:t>年</a:t>
            </a:r>
            <a:r>
              <a:rPr lang="en-US" altLang="zh-TW" sz="2800" b="1" u="sng" dirty="0">
                <a:solidFill>
                  <a:srgbClr val="FFFF00"/>
                </a:solidFill>
              </a:rPr>
              <a:t>2</a:t>
            </a:r>
            <a:r>
              <a:rPr lang="zh-TW" altLang="en-US" sz="2800" b="1" u="sng" dirty="0">
                <a:solidFill>
                  <a:srgbClr val="FFFF00"/>
                </a:solidFill>
              </a:rPr>
              <a:t>月</a:t>
            </a:r>
            <a:r>
              <a:rPr lang="en-US" altLang="zh-TW" sz="2800" b="1" u="sng" dirty="0">
                <a:solidFill>
                  <a:srgbClr val="FFFF00"/>
                </a:solidFill>
              </a:rPr>
              <a:t>14</a:t>
            </a:r>
            <a:r>
              <a:rPr lang="zh-TW" altLang="en-US" sz="2800" b="1" u="sng" dirty="0">
                <a:solidFill>
                  <a:srgbClr val="FFFF00"/>
                </a:solidFill>
              </a:rPr>
              <a:t>日：修訂相關附屬法例，刊登憲報列依托咪</a:t>
            </a:r>
            <a:r>
              <a:rPr lang="zh-TW" altLang="en-US" sz="2800" b="1" u="sng" dirty="0" smtClean="0">
                <a:solidFill>
                  <a:srgbClr val="FFFF00"/>
                </a:solidFill>
              </a:rPr>
              <a:t>酯</a:t>
            </a:r>
            <a:r>
              <a:rPr lang="zh-TW" altLang="en-US" sz="2800" b="1" u="sng" dirty="0" smtClean="0">
                <a:solidFill>
                  <a:srgbClr val="FFFF00"/>
                </a:solidFill>
              </a:rPr>
              <a:t>（</a:t>
            </a:r>
            <a:r>
              <a:rPr lang="zh-TW" altLang="en-US" sz="2800" b="1" u="sng" dirty="0">
                <a:solidFill>
                  <a:srgbClr val="FFFF00"/>
                </a:solidFill>
              </a:rPr>
              <a:t>即</a:t>
            </a:r>
            <a:r>
              <a:rPr lang="zh-TW" altLang="en-US" sz="2800" b="1" u="sng" dirty="0" smtClean="0">
                <a:solidFill>
                  <a:srgbClr val="FFFF00"/>
                </a:solidFill>
              </a:rPr>
              <a:t>「</a:t>
            </a:r>
            <a:r>
              <a:rPr lang="zh-TW" altLang="en-US" sz="2800" b="1" u="sng" dirty="0">
                <a:solidFill>
                  <a:srgbClr val="FFFF00"/>
                </a:solidFill>
              </a:rPr>
              <a:t>太空油毒品</a:t>
            </a:r>
            <a:r>
              <a:rPr lang="zh-TW" altLang="en-US" sz="2800" b="1" u="sng" dirty="0" smtClean="0">
                <a:solidFill>
                  <a:srgbClr val="FFFF00"/>
                </a:solidFill>
              </a:rPr>
              <a:t>」的主要成份）</a:t>
            </a:r>
            <a:r>
              <a:rPr lang="zh-TW" altLang="en-US" sz="2800" b="1" u="sng" dirty="0" smtClean="0">
                <a:solidFill>
                  <a:srgbClr val="FFFF00"/>
                </a:solidFill>
              </a:rPr>
              <a:t>為</a:t>
            </a:r>
            <a:r>
              <a:rPr lang="zh-TW" altLang="en-US" sz="2800" b="1" u="sng" dirty="0">
                <a:solidFill>
                  <a:srgbClr val="FFFF00"/>
                </a:solidFill>
              </a:rPr>
              <a:t>危險藥物，即時生效</a:t>
            </a:r>
            <a:endParaRPr lang="en-US" altLang="zh-TW" sz="2800" b="1" u="sng" dirty="0">
              <a:solidFill>
                <a:srgbClr val="FFFF00"/>
              </a:solidFill>
            </a:endParaRPr>
          </a:p>
          <a:p>
            <a:pPr lvl="2">
              <a:lnSpc>
                <a:spcPct val="110000"/>
              </a:lnSpc>
              <a:spcBef>
                <a:spcPts val="300"/>
              </a:spcBef>
              <a:spcAft>
                <a:spcPts val="300"/>
              </a:spcAft>
            </a:pPr>
            <a:r>
              <a:rPr lang="zh-TW" altLang="en-US" sz="2400" dirty="0" smtClean="0"/>
              <a:t>大麻</a:t>
            </a:r>
            <a:r>
              <a:rPr lang="zh-TW" altLang="en-US" sz="2400" dirty="0"/>
              <a:t>、「</a:t>
            </a:r>
            <a:r>
              <a:rPr lang="en-US" altLang="zh-TW" sz="2400" dirty="0"/>
              <a:t>K</a:t>
            </a:r>
            <a:r>
              <a:rPr lang="zh-TW" altLang="en-US" sz="2400" dirty="0"/>
              <a:t>仔」和「冰毒」等毒品同屬危險藥物</a:t>
            </a:r>
            <a:endParaRPr lang="en-US" altLang="zh-TW" sz="2400" dirty="0"/>
          </a:p>
          <a:p>
            <a:pPr marL="457200" lvl="2" indent="0" algn="r">
              <a:lnSpc>
                <a:spcPct val="110000"/>
              </a:lnSpc>
              <a:spcBef>
                <a:spcPts val="300"/>
              </a:spcBef>
              <a:spcAft>
                <a:spcPts val="300"/>
              </a:spcAft>
              <a:buNone/>
            </a:pPr>
            <a:r>
              <a:rPr lang="en-US" altLang="zh-TW" sz="1600" dirty="0"/>
              <a:t>《</a:t>
            </a:r>
            <a:r>
              <a:rPr lang="zh-TW" altLang="en-US" sz="1600" dirty="0"/>
              <a:t>危險藥物條例</a:t>
            </a:r>
            <a:r>
              <a:rPr lang="en-US" altLang="zh-TW" sz="1600" dirty="0"/>
              <a:t>》</a:t>
            </a:r>
            <a:r>
              <a:rPr lang="zh-TW" altLang="en-US" sz="1600" dirty="0"/>
              <a:t>（第</a:t>
            </a:r>
            <a:r>
              <a:rPr lang="en-US" altLang="zh-TW" sz="1600" dirty="0"/>
              <a:t>134</a:t>
            </a:r>
            <a:r>
              <a:rPr lang="zh-TW" altLang="en-US" sz="1600" dirty="0"/>
              <a:t>章）</a:t>
            </a:r>
            <a:endParaRPr lang="en-US" altLang="zh-TW" sz="1600" dirty="0"/>
          </a:p>
        </p:txBody>
      </p:sp>
      <p:pic>
        <p:nvPicPr>
          <p:cNvPr id="6" name="圖片 5">
            <a:extLst>
              <a:ext uri="{FF2B5EF4-FFF2-40B4-BE49-F238E27FC236}">
                <a16:creationId xmlns:a16="http://schemas.microsoft.com/office/drawing/2014/main" id="{BD5D91FA-55B0-4315-ACCC-7691ABB8A13D}"/>
              </a:ext>
            </a:extLst>
          </p:cNvPr>
          <p:cNvPicPr>
            <a:picLocks noChangeAspect="1"/>
          </p:cNvPicPr>
          <p:nvPr/>
        </p:nvPicPr>
        <p:blipFill>
          <a:blip r:embed="rId3"/>
          <a:stretch>
            <a:fillRect/>
          </a:stretch>
        </p:blipFill>
        <p:spPr>
          <a:xfrm>
            <a:off x="8835510" y="2883449"/>
            <a:ext cx="3228062" cy="3974551"/>
          </a:xfrm>
          <a:prstGeom prst="rect">
            <a:avLst/>
          </a:prstGeom>
        </p:spPr>
      </p:pic>
      <p:sp>
        <p:nvSpPr>
          <p:cNvPr id="7" name="矩形 6">
            <a:extLst>
              <a:ext uri="{FF2B5EF4-FFF2-40B4-BE49-F238E27FC236}">
                <a16:creationId xmlns:a16="http://schemas.microsoft.com/office/drawing/2014/main" id="{5F938B5B-430D-405C-AE17-F13E4674B899}"/>
              </a:ext>
            </a:extLst>
          </p:cNvPr>
          <p:cNvSpPr/>
          <p:nvPr/>
        </p:nvSpPr>
        <p:spPr>
          <a:xfrm>
            <a:off x="26828" y="0"/>
            <a:ext cx="111996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p:cNvSpPr>
            <a:spLocks noGrp="1"/>
          </p:cNvSpPr>
          <p:nvPr>
            <p:ph type="title" idx="4294967295"/>
          </p:nvPr>
        </p:nvSpPr>
        <p:spPr>
          <a:xfrm>
            <a:off x="26828" y="0"/>
            <a:ext cx="1119962" cy="6858000"/>
          </a:xfrm>
        </p:spPr>
        <p:txBody>
          <a:bodyPr vert="eaVert"/>
          <a:lstStyle/>
          <a:p>
            <a:pPr algn="ctr"/>
            <a:r>
              <a:rPr lang="zh-TW" altLang="en-US" dirty="0"/>
              <a:t>本地立法工作</a:t>
            </a:r>
            <a:endParaRPr lang="en-US" dirty="0"/>
          </a:p>
        </p:txBody>
      </p:sp>
      <p:sp>
        <p:nvSpPr>
          <p:cNvPr id="4" name="投影片編號版面配置區 3">
            <a:extLst>
              <a:ext uri="{FF2B5EF4-FFF2-40B4-BE49-F238E27FC236}">
                <a16:creationId xmlns:a16="http://schemas.microsoft.com/office/drawing/2014/main" id="{70CD5740-9451-4871-A724-CC0FD6DB1553}"/>
              </a:ext>
            </a:extLst>
          </p:cNvPr>
          <p:cNvSpPr>
            <a:spLocks noGrp="1"/>
          </p:cNvSpPr>
          <p:nvPr>
            <p:ph type="sldNum" sz="quarter" idx="12"/>
          </p:nvPr>
        </p:nvSpPr>
        <p:spPr/>
        <p:txBody>
          <a:bodyPr/>
          <a:lstStyle/>
          <a:p>
            <a:fld id="{D57F1E4F-1CFF-5643-939E-217C01CDF565}" type="slidenum">
              <a:rPr lang="en-US" smtClean="0">
                <a:solidFill>
                  <a:schemeClr val="bg2"/>
                </a:solidFill>
              </a:rPr>
              <a:pPr/>
              <a:t>11</a:t>
            </a:fld>
            <a:endParaRPr lang="en-US" dirty="0">
              <a:solidFill>
                <a:schemeClr val="bg2"/>
              </a:solidFill>
            </a:endParaRPr>
          </a:p>
        </p:txBody>
      </p:sp>
      <p:sp>
        <p:nvSpPr>
          <p:cNvPr id="11" name="文字方塊 10">
            <a:extLst>
              <a:ext uri="{FF2B5EF4-FFF2-40B4-BE49-F238E27FC236}">
                <a16:creationId xmlns:a16="http://schemas.microsoft.com/office/drawing/2014/main" id="{757052E7-0D97-4DE8-869D-7AD61CFC9F59}"/>
              </a:ext>
            </a:extLst>
          </p:cNvPr>
          <p:cNvSpPr txBox="1"/>
          <p:nvPr/>
        </p:nvSpPr>
        <p:spPr>
          <a:xfrm>
            <a:off x="9547131" y="3127762"/>
            <a:ext cx="1887308" cy="369332"/>
          </a:xfrm>
          <a:prstGeom prst="rect">
            <a:avLst/>
          </a:prstGeom>
          <a:noFill/>
        </p:spPr>
        <p:txBody>
          <a:bodyPr wrap="square">
            <a:spAutoFit/>
          </a:bodyPr>
          <a:lstStyle/>
          <a:p>
            <a:r>
              <a:rPr lang="en-US" altLang="zh-TW" sz="1800" b="1" dirty="0">
                <a:solidFill>
                  <a:schemeClr val="bg2"/>
                </a:solidFill>
                <a:highlight>
                  <a:srgbClr val="FFFF00"/>
                </a:highlight>
                <a:latin typeface="微軟正黑體" panose="020B0604030504040204" pitchFamily="34" charset="-120"/>
                <a:ea typeface="微軟正黑體" panose="020B0604030504040204" pitchFamily="34" charset="-120"/>
              </a:rPr>
              <a:t>2025</a:t>
            </a:r>
            <a:r>
              <a:rPr lang="zh-TW" altLang="en-US" sz="1800" b="1" dirty="0">
                <a:solidFill>
                  <a:schemeClr val="bg2"/>
                </a:solidFill>
                <a:highlight>
                  <a:srgbClr val="FFFF00"/>
                </a:highlight>
                <a:latin typeface="微軟正黑體" panose="020B0604030504040204" pitchFamily="34" charset="-120"/>
                <a:ea typeface="微軟正黑體" panose="020B0604030504040204" pitchFamily="34" charset="-120"/>
              </a:rPr>
              <a:t>年</a:t>
            </a:r>
            <a:r>
              <a:rPr lang="en-US" altLang="zh-TW" sz="1800" b="1" dirty="0">
                <a:solidFill>
                  <a:schemeClr val="bg2"/>
                </a:solidFill>
                <a:highlight>
                  <a:srgbClr val="FFFF00"/>
                </a:highlight>
                <a:latin typeface="微軟正黑體" panose="020B0604030504040204" pitchFamily="34" charset="-120"/>
                <a:ea typeface="微軟正黑體" panose="020B0604030504040204" pitchFamily="34" charset="-120"/>
              </a:rPr>
              <a:t>2</a:t>
            </a:r>
            <a:r>
              <a:rPr lang="zh-TW" altLang="en-US" sz="1800" b="1" dirty="0">
                <a:solidFill>
                  <a:schemeClr val="bg2"/>
                </a:solidFill>
                <a:highlight>
                  <a:srgbClr val="FFFF00"/>
                </a:highlight>
                <a:latin typeface="微軟正黑體" panose="020B0604030504040204" pitchFamily="34" charset="-120"/>
                <a:ea typeface="微軟正黑體" panose="020B0604030504040204" pitchFamily="34" charset="-120"/>
              </a:rPr>
              <a:t>月</a:t>
            </a:r>
            <a:r>
              <a:rPr lang="en-US" altLang="zh-TW" sz="1800" b="1" dirty="0">
                <a:solidFill>
                  <a:schemeClr val="bg2"/>
                </a:solidFill>
                <a:highlight>
                  <a:srgbClr val="FFFF00"/>
                </a:highlight>
                <a:latin typeface="微軟正黑體" panose="020B0604030504040204" pitchFamily="34" charset="-120"/>
                <a:ea typeface="微軟正黑體" panose="020B0604030504040204" pitchFamily="34" charset="-120"/>
              </a:rPr>
              <a:t>14</a:t>
            </a:r>
            <a:r>
              <a:rPr lang="zh-TW" altLang="en-US" sz="1800" b="1" dirty="0">
                <a:solidFill>
                  <a:schemeClr val="bg2"/>
                </a:solidFill>
                <a:highlight>
                  <a:srgbClr val="FFFF00"/>
                </a:highlight>
                <a:latin typeface="微軟正黑體" panose="020B0604030504040204" pitchFamily="34" charset="-120"/>
                <a:ea typeface="微軟正黑體" panose="020B0604030504040204" pitchFamily="34" charset="-120"/>
              </a:rPr>
              <a:t>日</a:t>
            </a:r>
            <a:endParaRPr lang="zh-HK" altLang="en-US" dirty="0">
              <a:solidFill>
                <a:schemeClr val="bg2"/>
              </a:solidFill>
              <a:highlight>
                <a:srgbClr val="FFFF00"/>
              </a:highlight>
              <a:latin typeface="微軟正黑體" panose="020B0604030504040204" pitchFamily="34" charset="-120"/>
              <a:ea typeface="微軟正黑體" panose="020B0604030504040204" pitchFamily="34" charset="-120"/>
            </a:endParaRPr>
          </a:p>
        </p:txBody>
      </p:sp>
      <p:cxnSp>
        <p:nvCxnSpPr>
          <p:cNvPr id="13" name="直線單箭頭接點 12">
            <a:extLst>
              <a:ext uri="{FF2B5EF4-FFF2-40B4-BE49-F238E27FC236}">
                <a16:creationId xmlns:a16="http://schemas.microsoft.com/office/drawing/2014/main" id="{F56B03F1-0648-4CA6-AD11-6855339BAD8C}"/>
              </a:ext>
            </a:extLst>
          </p:cNvPr>
          <p:cNvCxnSpPr>
            <a:cxnSpLocks/>
            <a:stCxn id="11" idx="1"/>
          </p:cNvCxnSpPr>
          <p:nvPr/>
        </p:nvCxnSpPr>
        <p:spPr>
          <a:xfrm flipH="1" flipV="1">
            <a:off x="9410331" y="3133818"/>
            <a:ext cx="136800" cy="17861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76607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被呈報吸毒人數</a:t>
            </a:r>
            <a:endParaRPr lang="en-US" dirty="0"/>
          </a:p>
        </p:txBody>
      </p:sp>
      <p:sp>
        <p:nvSpPr>
          <p:cNvPr id="3" name="內容版面配置區 2"/>
          <p:cNvSpPr>
            <a:spLocks noGrp="1"/>
          </p:cNvSpPr>
          <p:nvPr>
            <p:ph idx="1"/>
          </p:nvPr>
        </p:nvSpPr>
        <p:spPr>
          <a:xfrm>
            <a:off x="1202918" y="2127750"/>
            <a:ext cx="9784080" cy="4223738"/>
          </a:xfrm>
        </p:spPr>
        <p:txBody>
          <a:bodyPr>
            <a:normAutofit/>
          </a:bodyPr>
          <a:lstStyle/>
          <a:p>
            <a:r>
              <a:rPr lang="en-US" altLang="zh-TW" sz="2800" dirty="0"/>
              <a:t>2024 </a:t>
            </a:r>
            <a:r>
              <a:rPr lang="zh-TW" altLang="en-US" sz="2800" dirty="0"/>
              <a:t>年首三季</a:t>
            </a:r>
            <a:r>
              <a:rPr lang="en-US" altLang="zh-TW" sz="2800" dirty="0"/>
              <a:t>21</a:t>
            </a:r>
            <a:r>
              <a:rPr lang="zh-TW" altLang="en-US" sz="2800" dirty="0"/>
              <a:t>歲以下青少年被呈報吸毒人數由</a:t>
            </a:r>
            <a:r>
              <a:rPr lang="en-US" altLang="zh-TW" sz="2800" dirty="0"/>
              <a:t>2023</a:t>
            </a:r>
            <a:r>
              <a:rPr lang="zh-TW" altLang="en-US" sz="2800" dirty="0"/>
              <a:t>年同期</a:t>
            </a:r>
            <a:r>
              <a:rPr lang="en-US" altLang="zh-TW" sz="2800" dirty="0"/>
              <a:t>538</a:t>
            </a:r>
            <a:r>
              <a:rPr lang="zh-TW" altLang="en-US" sz="2800" dirty="0"/>
              <a:t>人上升至</a:t>
            </a:r>
            <a:r>
              <a:rPr lang="en-US" altLang="zh-TW" sz="2800" dirty="0"/>
              <a:t>593</a:t>
            </a:r>
            <a:r>
              <a:rPr lang="zh-TW" altLang="en-US" sz="2800" dirty="0"/>
              <a:t>人，當中</a:t>
            </a:r>
            <a:r>
              <a:rPr lang="en-US" altLang="zh-TW" sz="2800" b="1" dirty="0">
                <a:solidFill>
                  <a:schemeClr val="accent1"/>
                </a:solidFill>
              </a:rPr>
              <a:t>139</a:t>
            </a:r>
            <a:r>
              <a:rPr lang="zh-TW" altLang="en-US" sz="2800" b="1" dirty="0">
                <a:solidFill>
                  <a:schemeClr val="accent1"/>
                </a:solidFill>
              </a:rPr>
              <a:t>人吸食「太空油毒品」</a:t>
            </a:r>
          </a:p>
          <a:p>
            <a:r>
              <a:rPr lang="zh-TW" altLang="en-US" sz="2800" dirty="0"/>
              <a:t>在該群組（</a:t>
            </a:r>
            <a:r>
              <a:rPr lang="en-US" altLang="zh-TW" sz="2800" dirty="0"/>
              <a:t> 21</a:t>
            </a:r>
            <a:r>
              <a:rPr lang="zh-TW" altLang="en-US" sz="2800" dirty="0"/>
              <a:t>歲以下青少年）中，最常被吸食的毒品依次為大麻、可卡因、「太空油毒品」</a:t>
            </a:r>
            <a:endParaRPr lang="en-US" altLang="zh-TW" sz="2800" dirty="0"/>
          </a:p>
          <a:p>
            <a:r>
              <a:rPr lang="zh-TW" altLang="en-US" sz="2800" b="1" dirty="0">
                <a:solidFill>
                  <a:schemeClr val="accent1"/>
                </a:solidFill>
              </a:rPr>
              <a:t>「太空油毒品」自</a:t>
            </a:r>
            <a:r>
              <a:rPr lang="en-US" altLang="zh-TW" sz="2800" b="1" dirty="0">
                <a:solidFill>
                  <a:schemeClr val="accent1"/>
                </a:solidFill>
              </a:rPr>
              <a:t>2024</a:t>
            </a:r>
            <a:r>
              <a:rPr lang="zh-TW" altLang="en-US" sz="2800" b="1" dirty="0">
                <a:solidFill>
                  <a:schemeClr val="accent1"/>
                </a:solidFill>
              </a:rPr>
              <a:t>年上半年起被呈報成為</a:t>
            </a:r>
            <a:r>
              <a:rPr lang="en-US" altLang="zh-TW" sz="2800" b="1" dirty="0">
                <a:solidFill>
                  <a:schemeClr val="accent1"/>
                </a:solidFill>
              </a:rPr>
              <a:t>21</a:t>
            </a:r>
            <a:r>
              <a:rPr lang="zh-TW" altLang="en-US" sz="2800" b="1" dirty="0">
                <a:solidFill>
                  <a:schemeClr val="accent1"/>
                </a:solidFill>
              </a:rPr>
              <a:t>歲以下青少年第三位最常被吸食的毒品</a:t>
            </a:r>
            <a:endParaRPr lang="en-US" altLang="zh-TW" sz="2800" b="1" dirty="0">
              <a:solidFill>
                <a:schemeClr val="accent1"/>
              </a:solidFill>
            </a:endParaRPr>
          </a:p>
          <a:p>
            <a:r>
              <a:rPr lang="en-US" altLang="zh-TW" sz="2800" dirty="0"/>
              <a:t>21</a:t>
            </a:r>
            <a:r>
              <a:rPr lang="zh-TW" altLang="en-US" sz="2800" dirty="0"/>
              <a:t>歲以下青少年首次吸食「太空油毒品」的平均年齡為</a:t>
            </a:r>
            <a:r>
              <a:rPr lang="en-US" altLang="zh-TW" sz="2800" dirty="0"/>
              <a:t>15</a:t>
            </a:r>
            <a:r>
              <a:rPr lang="zh-TW" altLang="en-US" sz="2800" dirty="0"/>
              <a:t>歲</a:t>
            </a:r>
          </a:p>
        </p:txBody>
      </p:sp>
      <p:sp>
        <p:nvSpPr>
          <p:cNvPr id="4" name="矩形 3"/>
          <p:cNvSpPr/>
          <p:nvPr/>
        </p:nvSpPr>
        <p:spPr>
          <a:xfrm>
            <a:off x="8098605" y="5915023"/>
            <a:ext cx="4070775" cy="507831"/>
          </a:xfrm>
          <a:prstGeom prst="rect">
            <a:avLst/>
          </a:prstGeom>
        </p:spPr>
        <p:txBody>
          <a:bodyPr wrap="square">
            <a:spAutoFit/>
          </a:bodyPr>
          <a:lstStyle/>
          <a:p>
            <a:r>
              <a:rPr lang="en-US" sz="900" dirty="0" err="1">
                <a:latin typeface="微軟正黑體" panose="020B0604030504040204" pitchFamily="34" charset="-120"/>
                <a:ea typeface="微軟正黑體" panose="020B0604030504040204" pitchFamily="34" charset="-120"/>
              </a:rPr>
              <a:t>資料來源</a:t>
            </a:r>
            <a:r>
              <a:rPr lang="zh-TW" altLang="en-US" sz="900" dirty="0">
                <a:latin typeface="微軟正黑體" panose="020B0604030504040204" pitchFamily="34" charset="-120"/>
                <a:ea typeface="微軟正黑體" panose="020B0604030504040204" pitchFamily="34" charset="-120"/>
              </a:rPr>
              <a:t>：</a:t>
            </a:r>
            <a:endParaRPr lang="en-US" altLang="zh-TW" sz="900" dirty="0">
              <a:latin typeface="微軟正黑體" panose="020B0604030504040204" pitchFamily="34" charset="-120"/>
              <a:ea typeface="微軟正黑體" panose="020B0604030504040204" pitchFamily="34" charset="-120"/>
            </a:endParaRPr>
          </a:p>
          <a:p>
            <a:r>
              <a:rPr lang="zh-TW" altLang="en-US" sz="900" dirty="0">
                <a:latin typeface="微軟正黑體" panose="020B0604030504040204" pitchFamily="34" charset="-120"/>
                <a:ea typeface="微軟正黑體" panose="020B0604030504040204" pitchFamily="34" charset="-120"/>
              </a:rPr>
              <a:t>保安局禁毒處</a:t>
            </a:r>
            <a:r>
              <a:rPr lang="en-US" altLang="zh-HK" sz="900" b="0" i="0" dirty="0">
                <a:effectLst/>
                <a:latin typeface="微軟正黑體" panose="020B0604030504040204" pitchFamily="34" charset="-120"/>
                <a:ea typeface="微軟正黑體" panose="020B0604030504040204" pitchFamily="34" charset="-120"/>
              </a:rPr>
              <a:t>2024</a:t>
            </a:r>
            <a:r>
              <a:rPr lang="zh-HK" altLang="en-US" sz="900" b="0" i="0" dirty="0">
                <a:effectLst/>
                <a:latin typeface="微軟正黑體" panose="020B0604030504040204" pitchFamily="34" charset="-120"/>
                <a:ea typeface="微軟正黑體" panose="020B0604030504040204" pitchFamily="34" charset="-120"/>
              </a:rPr>
              <a:t>年</a:t>
            </a:r>
            <a:r>
              <a:rPr lang="en-US" altLang="zh-HK" sz="900" b="0" i="0" dirty="0">
                <a:effectLst/>
                <a:latin typeface="微軟正黑體" panose="020B0604030504040204" pitchFamily="34" charset="-120"/>
                <a:ea typeface="微軟正黑體" panose="020B0604030504040204" pitchFamily="34" charset="-120"/>
              </a:rPr>
              <a:t>12</a:t>
            </a:r>
            <a:r>
              <a:rPr lang="zh-HK" altLang="en-US" sz="900" b="0" i="0" dirty="0">
                <a:effectLst/>
                <a:latin typeface="微軟正黑體" panose="020B0604030504040204" pitchFamily="34" charset="-120"/>
                <a:ea typeface="微軟正黑體" panose="020B0604030504040204" pitchFamily="34" charset="-120"/>
              </a:rPr>
              <a:t>月</a:t>
            </a:r>
            <a:r>
              <a:rPr lang="en-US" altLang="zh-HK" sz="900" b="0" i="0" dirty="0">
                <a:effectLst/>
                <a:latin typeface="微軟正黑體" panose="020B0604030504040204" pitchFamily="34" charset="-120"/>
                <a:ea typeface="微軟正黑體" panose="020B0604030504040204" pitchFamily="34" charset="-120"/>
              </a:rPr>
              <a:t>13</a:t>
            </a:r>
            <a:r>
              <a:rPr lang="zh-HK" altLang="en-US" sz="900" b="0" i="0" dirty="0">
                <a:effectLst/>
                <a:latin typeface="微軟正黑體" panose="020B0604030504040204" pitchFamily="34" charset="-120"/>
                <a:ea typeface="微軟正黑體" panose="020B0604030504040204" pitchFamily="34" charset="-120"/>
              </a:rPr>
              <a:t>日</a:t>
            </a:r>
            <a:r>
              <a:rPr lang="zh-TW" altLang="en-US" sz="900" b="0" i="0" dirty="0">
                <a:effectLst/>
                <a:latin typeface="微軟正黑體" panose="020B0604030504040204" pitchFamily="34" charset="-120"/>
                <a:ea typeface="微軟正黑體" panose="020B0604030504040204" pitchFamily="34" charset="-120"/>
              </a:rPr>
              <a:t>新聞公報</a:t>
            </a:r>
            <a:endParaRPr lang="en-US" altLang="zh-TW" sz="900" b="0" i="0" dirty="0">
              <a:effectLst/>
              <a:latin typeface="微軟正黑體" panose="020B0604030504040204" pitchFamily="34" charset="-120"/>
              <a:ea typeface="微軟正黑體" panose="020B0604030504040204" pitchFamily="34" charset="-120"/>
            </a:endParaRPr>
          </a:p>
          <a:p>
            <a:r>
              <a:rPr lang="en-US" sz="900" dirty="0">
                <a:latin typeface="微軟正黑體" panose="020B0604030504040204" pitchFamily="34" charset="-120"/>
                <a:ea typeface="微軟正黑體" panose="020B0604030504040204" pitchFamily="34" charset="-120"/>
                <a:hlinkClick r:id="rId2">
                  <a:extLst>
                    <a:ext uri="{A12FA001-AC4F-418D-AE19-62706E023703}">
                      <ahyp:hlinkClr xmlns:ahyp="http://schemas.microsoft.com/office/drawing/2018/hyperlinkcolor" xmlns="" val="tx"/>
                    </a:ext>
                  </a:extLst>
                </a:hlinkClick>
              </a:rPr>
              <a:t>https://www.info.gov.hk/gia/general/202412/13/P2024121300456.htm</a:t>
            </a:r>
            <a:endParaRPr lang="en-US" sz="900" dirty="0">
              <a:latin typeface="微軟正黑體" panose="020B0604030504040204" pitchFamily="34" charset="-120"/>
              <a:ea typeface="微軟正黑體" panose="020B0604030504040204" pitchFamily="34" charset="-120"/>
            </a:endParaRPr>
          </a:p>
        </p:txBody>
      </p:sp>
      <p:sp>
        <p:nvSpPr>
          <p:cNvPr id="5" name="投影片編號版面配置區 4">
            <a:extLst>
              <a:ext uri="{FF2B5EF4-FFF2-40B4-BE49-F238E27FC236}">
                <a16:creationId xmlns:a16="http://schemas.microsoft.com/office/drawing/2014/main" id="{CACE3352-103B-4C18-8323-0A31B9DA687E}"/>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512529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3"/>
          <a:srcRect t="23441"/>
          <a:stretch/>
        </p:blipFill>
        <p:spPr>
          <a:xfrm>
            <a:off x="217341" y="286438"/>
            <a:ext cx="4177256" cy="33821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圖片 4"/>
          <p:cNvPicPr>
            <a:picLocks noChangeAspect="1"/>
          </p:cNvPicPr>
          <p:nvPr/>
        </p:nvPicPr>
        <p:blipFill rotWithShape="1">
          <a:blip r:embed="rId4"/>
          <a:srcRect t="23990"/>
          <a:stretch/>
        </p:blipFill>
        <p:spPr>
          <a:xfrm>
            <a:off x="1613259" y="2721165"/>
            <a:ext cx="4706286" cy="3702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圖片 5"/>
          <p:cNvPicPr>
            <a:picLocks noChangeAspect="1"/>
          </p:cNvPicPr>
          <p:nvPr/>
        </p:nvPicPr>
        <p:blipFill rotWithShape="1">
          <a:blip r:embed="rId5"/>
          <a:srcRect t="20022"/>
          <a:stretch/>
        </p:blipFill>
        <p:spPr>
          <a:xfrm>
            <a:off x="5564323" y="286438"/>
            <a:ext cx="3634762" cy="3388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圖片 6"/>
          <p:cNvPicPr>
            <a:picLocks noChangeAspect="1"/>
          </p:cNvPicPr>
          <p:nvPr/>
        </p:nvPicPr>
        <p:blipFill>
          <a:blip r:embed="rId6"/>
          <a:stretch>
            <a:fillRect/>
          </a:stretch>
        </p:blipFill>
        <p:spPr>
          <a:xfrm>
            <a:off x="8345661" y="2599978"/>
            <a:ext cx="3674306" cy="3702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文字方塊 7"/>
          <p:cNvSpPr txBox="1"/>
          <p:nvPr/>
        </p:nvSpPr>
        <p:spPr>
          <a:xfrm>
            <a:off x="10377888" y="6423998"/>
            <a:ext cx="1814111" cy="307777"/>
          </a:xfrm>
          <a:prstGeom prst="rect">
            <a:avLst/>
          </a:prstGeom>
          <a:noFill/>
        </p:spPr>
        <p:txBody>
          <a:bodyPr wrap="square" rtlCol="0">
            <a:spAutoFit/>
          </a:bodyPr>
          <a:lstStyle/>
          <a:p>
            <a:r>
              <a:rPr lang="zh-TW" altLang="en-US" sz="1400" dirty="0"/>
              <a:t>資料來源：香港電台</a:t>
            </a:r>
            <a:endParaRPr lang="zh-HK" altLang="en-US" sz="1400" dirty="0"/>
          </a:p>
        </p:txBody>
      </p:sp>
      <p:sp>
        <p:nvSpPr>
          <p:cNvPr id="2" name="投影片編號版面配置區 1">
            <a:extLst>
              <a:ext uri="{FF2B5EF4-FFF2-40B4-BE49-F238E27FC236}">
                <a16:creationId xmlns:a16="http://schemas.microsoft.com/office/drawing/2014/main" id="{545063BD-4780-4CE2-825D-3882EF5A17D0}"/>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258229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normAutofit/>
          </a:bodyPr>
          <a:lstStyle/>
          <a:p>
            <a:r>
              <a:rPr lang="zh-TW" altLang="en-US" dirty="0"/>
              <a:t>課堂活動一：</a:t>
            </a:r>
            <a:r>
              <a:rPr lang="en-US" altLang="zh-TW" dirty="0"/>
              <a:t/>
            </a:r>
            <a:br>
              <a:rPr lang="en-US" altLang="zh-TW" dirty="0"/>
            </a:br>
            <a:r>
              <a:rPr lang="zh-TW" altLang="en-US" dirty="0"/>
              <a:t>抗毒任務</a:t>
            </a:r>
            <a:r>
              <a:rPr lang="en-US" dirty="0"/>
              <a:t>──</a:t>
            </a:r>
            <a:r>
              <a:rPr lang="zh-TW" altLang="en-US" dirty="0"/>
              <a:t>選擇與後果</a:t>
            </a:r>
            <a:endParaRPr lang="en-US" dirty="0"/>
          </a:p>
        </p:txBody>
      </p:sp>
      <p:sp>
        <p:nvSpPr>
          <p:cNvPr id="5" name="副標題 4"/>
          <p:cNvSpPr>
            <a:spLocks noGrp="1"/>
          </p:cNvSpPr>
          <p:nvPr>
            <p:ph type="subTitle" idx="1"/>
          </p:nvPr>
        </p:nvSpPr>
        <p:spPr/>
        <p:txBody>
          <a:bodyPr/>
          <a:lstStyle/>
          <a:p>
            <a:endParaRPr lang="en-US"/>
          </a:p>
        </p:txBody>
      </p:sp>
      <p:sp>
        <p:nvSpPr>
          <p:cNvPr id="2" name="投影片編號版面配置區 1">
            <a:extLst>
              <a:ext uri="{FF2B5EF4-FFF2-40B4-BE49-F238E27FC236}">
                <a16:creationId xmlns:a16="http://schemas.microsoft.com/office/drawing/2014/main" id="{6C41DC85-EE97-45C1-A2DE-2BEDC9831E6B}"/>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253430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小組活動：抗毒任務</a:t>
            </a:r>
            <a:endParaRPr lang="en-US" dirty="0"/>
          </a:p>
        </p:txBody>
      </p:sp>
      <p:sp>
        <p:nvSpPr>
          <p:cNvPr id="3" name="內容版面配置區 2"/>
          <p:cNvSpPr>
            <a:spLocks noGrp="1"/>
          </p:cNvSpPr>
          <p:nvPr>
            <p:ph idx="1"/>
          </p:nvPr>
        </p:nvSpPr>
        <p:spPr/>
        <p:txBody>
          <a:bodyPr>
            <a:normAutofit/>
          </a:bodyPr>
          <a:lstStyle/>
          <a:p>
            <a:r>
              <a:rPr lang="zh-TW" altLang="en-US" sz="3200" dirty="0"/>
              <a:t>一起動動腦筋，思考和討論：</a:t>
            </a:r>
            <a:endParaRPr lang="en-US" altLang="zh-TW" sz="3200" dirty="0"/>
          </a:p>
          <a:p>
            <a:pPr lvl="1"/>
            <a:r>
              <a:rPr lang="zh-TW" altLang="en-US" sz="3000" dirty="0"/>
              <a:t>這些有害身體物質除了對身體造成傷害外，還有甚麼</a:t>
            </a:r>
            <a:r>
              <a:rPr lang="zh-TW" altLang="en-US" sz="3000" b="1" u="sng" dirty="0"/>
              <a:t>危險和影響</a:t>
            </a:r>
            <a:r>
              <a:rPr lang="zh-TW" altLang="en-US" sz="3000" dirty="0"/>
              <a:t>？</a:t>
            </a:r>
            <a:endParaRPr lang="en-US" sz="3000" dirty="0"/>
          </a:p>
        </p:txBody>
      </p:sp>
      <p:sp>
        <p:nvSpPr>
          <p:cNvPr id="4" name="投影片編號版面配置區 3">
            <a:extLst>
              <a:ext uri="{FF2B5EF4-FFF2-40B4-BE49-F238E27FC236}">
                <a16:creationId xmlns:a16="http://schemas.microsoft.com/office/drawing/2014/main" id="{94787EDD-33BA-405A-8F66-05A97A5287C0}"/>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546682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猜猜 </a:t>
            </a:r>
            <a:r>
              <a:rPr lang="en-US" altLang="zh-TW" dirty="0"/>
              <a:t>‧ </a:t>
            </a:r>
            <a:r>
              <a:rPr lang="zh-TW" altLang="en-US" dirty="0"/>
              <a:t>想想</a:t>
            </a:r>
            <a:r>
              <a:rPr lang="en-US" altLang="zh-TW" dirty="0"/>
              <a:t/>
            </a:r>
            <a:br>
              <a:rPr lang="en-US" altLang="zh-TW" dirty="0"/>
            </a:br>
            <a:r>
              <a:rPr lang="zh-TW" altLang="en-US" dirty="0"/>
              <a:t>為甚麼人們會接觸毒品？</a:t>
            </a:r>
            <a:endParaRPr lang="en-US" dirty="0"/>
          </a:p>
        </p:txBody>
      </p:sp>
      <p:sp>
        <p:nvSpPr>
          <p:cNvPr id="3" name="內容版面配置區 2"/>
          <p:cNvSpPr>
            <a:spLocks noGrp="1"/>
          </p:cNvSpPr>
          <p:nvPr>
            <p:ph idx="1"/>
          </p:nvPr>
        </p:nvSpPr>
        <p:spPr>
          <a:xfrm>
            <a:off x="767443" y="2133599"/>
            <a:ext cx="10737169" cy="4487537"/>
          </a:xfrm>
        </p:spPr>
        <p:txBody>
          <a:bodyPr>
            <a:normAutofit/>
          </a:bodyPr>
          <a:lstStyle/>
          <a:p>
            <a:r>
              <a:rPr lang="zh-TW" altLang="en-US" sz="3200" dirty="0"/>
              <a:t>作為學生，你在學校正面對甚麼壓力呢？</a:t>
            </a:r>
            <a:endParaRPr lang="en-US" altLang="zh-TW" sz="3200" dirty="0"/>
          </a:p>
          <a:p>
            <a:r>
              <a:rPr lang="zh-TW" altLang="en-US" sz="3200" dirty="0"/>
              <a:t>作為子女，你的家人對你有甚麼期望嗎？</a:t>
            </a:r>
            <a:endParaRPr lang="en-US" altLang="zh-TW" sz="3200" dirty="0"/>
          </a:p>
          <a:p>
            <a:r>
              <a:rPr lang="zh-TW" altLang="en-US" sz="3200" dirty="0"/>
              <a:t>作為朋友，你的朋輩與你有相近的喜好嗎？</a:t>
            </a:r>
            <a:endParaRPr lang="en-US" altLang="zh-TW" sz="3200" dirty="0"/>
          </a:p>
          <a:p>
            <a:r>
              <a:rPr lang="zh-TW" altLang="en-US" sz="3200" dirty="0"/>
              <a:t>作為市民，你認為社會上有足夠的禁毒宣傳和毒品管制嗎（例如立法）？</a:t>
            </a:r>
            <a:endParaRPr lang="en-US" altLang="zh-TW" sz="3200" dirty="0"/>
          </a:p>
          <a:p>
            <a:r>
              <a:rPr lang="zh-TW" altLang="en-US" sz="3200" dirty="0"/>
              <a:t>作為你自己，你的生活快樂嗎？</a:t>
            </a:r>
            <a:endParaRPr lang="en-US" sz="3200" dirty="0"/>
          </a:p>
        </p:txBody>
      </p:sp>
      <p:sp>
        <p:nvSpPr>
          <p:cNvPr id="4" name="投影片編號版面配置區 3">
            <a:extLst>
              <a:ext uri="{FF2B5EF4-FFF2-40B4-BE49-F238E27FC236}">
                <a16:creationId xmlns:a16="http://schemas.microsoft.com/office/drawing/2014/main" id="{5B7A1CFD-8129-4E6A-A2C6-93742263D886}"/>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861975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187287" y="714645"/>
            <a:ext cx="12004713" cy="6143355"/>
          </a:xfrm>
          <a:prstGeom prst="rect">
            <a:avLst/>
          </a:prstGeom>
        </p:spPr>
      </p:pic>
      <p:sp>
        <p:nvSpPr>
          <p:cNvPr id="5" name="矩形 4"/>
          <p:cNvSpPr/>
          <p:nvPr/>
        </p:nvSpPr>
        <p:spPr>
          <a:xfrm>
            <a:off x="10318157" y="94312"/>
            <a:ext cx="1723549" cy="276999"/>
          </a:xfrm>
          <a:prstGeom prst="rect">
            <a:avLst/>
          </a:prstGeom>
        </p:spPr>
        <p:txBody>
          <a:bodyPr wrap="none">
            <a:spAutoFit/>
          </a:bodyPr>
          <a:lstStyle/>
          <a:p>
            <a:r>
              <a:rPr lang="zh-TW" altLang="en-US" sz="1200" dirty="0">
                <a:latin typeface="標楷體" panose="03000509000000000000" pitchFamily="65" charset="-120"/>
                <a:ea typeface="標楷體" panose="03000509000000000000" pitchFamily="65" charset="-120"/>
              </a:rPr>
              <a:t>圖片</a:t>
            </a:r>
            <a:r>
              <a:rPr lang="en-US" sz="1200" dirty="0" err="1">
                <a:latin typeface="標楷體" panose="03000509000000000000" pitchFamily="65" charset="-120"/>
                <a:ea typeface="標楷體" panose="03000509000000000000" pitchFamily="65" charset="-120"/>
              </a:rPr>
              <a:t>來源</a:t>
            </a:r>
            <a:r>
              <a:rPr lang="zh-TW" altLang="en-US" sz="1200" dirty="0">
                <a:latin typeface="標楷體" panose="03000509000000000000" pitchFamily="65" charset="-120"/>
                <a:ea typeface="標楷體" panose="03000509000000000000" pitchFamily="65" charset="-120"/>
              </a:rPr>
              <a:t>：香港警務處</a:t>
            </a:r>
            <a:endParaRPr lang="en-US" sz="1200"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E9FC66DD-1C96-466E-8C86-B98333135094}"/>
              </a:ext>
            </a:extLst>
          </p:cNvPr>
          <p:cNvSpPr txBox="1"/>
          <p:nvPr/>
        </p:nvSpPr>
        <p:spPr>
          <a:xfrm>
            <a:off x="187286" y="94312"/>
            <a:ext cx="8946881" cy="707886"/>
          </a:xfrm>
          <a:prstGeom prst="rect">
            <a:avLst/>
          </a:prstGeom>
          <a:solidFill>
            <a:schemeClr val="tx1"/>
          </a:solidFill>
        </p:spPr>
        <p:txBody>
          <a:bodyPr wrap="square">
            <a:spAutoFit/>
          </a:bodyPr>
          <a:lstStyle/>
          <a:p>
            <a:r>
              <a:rPr lang="zh-TW" altLang="en-US" sz="4000" b="1" dirty="0">
                <a:solidFill>
                  <a:srgbClr val="0F0F0F"/>
                </a:solidFill>
                <a:latin typeface="微軟正黑體" panose="020B0604030504040204" pitchFamily="34" charset="-120"/>
                <a:ea typeface="微軟正黑體" panose="020B0604030504040204" pitchFamily="34" charset="-120"/>
              </a:rPr>
              <a:t>太「兇」油（太空油）毒品毒害大揭秘</a:t>
            </a:r>
            <a:endParaRPr lang="zh-TW" altLang="en-US" sz="4000" b="1" i="0" dirty="0">
              <a:solidFill>
                <a:srgbClr val="0F0F0F"/>
              </a:solidFill>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3F47655B-6CD7-4D42-9F57-A8BC9BA8EB82}"/>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72680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en-US"/>
          </a:p>
        </p:txBody>
      </p:sp>
      <p:sp>
        <p:nvSpPr>
          <p:cNvPr id="3" name="內容版面配置區 2"/>
          <p:cNvSpPr>
            <a:spLocks noGrp="1"/>
          </p:cNvSpPr>
          <p:nvPr>
            <p:ph idx="1"/>
          </p:nvPr>
        </p:nvSpPr>
        <p:spPr/>
        <p:txBody>
          <a:bodyPr/>
          <a:lstStyle/>
          <a:p>
            <a:endParaRPr lang="en-US"/>
          </a:p>
        </p:txBody>
      </p:sp>
      <p:pic>
        <p:nvPicPr>
          <p:cNvPr id="4" name="圖片 3"/>
          <p:cNvPicPr>
            <a:picLocks noChangeAspect="1"/>
          </p:cNvPicPr>
          <p:nvPr/>
        </p:nvPicPr>
        <p:blipFill>
          <a:blip r:embed="rId3"/>
          <a:stretch>
            <a:fillRect/>
          </a:stretch>
        </p:blipFill>
        <p:spPr>
          <a:xfrm>
            <a:off x="182620" y="173578"/>
            <a:ext cx="11945649" cy="6684422"/>
          </a:xfrm>
          <a:prstGeom prst="rect">
            <a:avLst/>
          </a:prstGeom>
        </p:spPr>
      </p:pic>
      <p:sp>
        <p:nvSpPr>
          <p:cNvPr id="5" name="矩形 4"/>
          <p:cNvSpPr/>
          <p:nvPr/>
        </p:nvSpPr>
        <p:spPr>
          <a:xfrm>
            <a:off x="10283749" y="232811"/>
            <a:ext cx="1723549" cy="276999"/>
          </a:xfrm>
          <a:prstGeom prst="rect">
            <a:avLst/>
          </a:prstGeom>
        </p:spPr>
        <p:txBody>
          <a:bodyPr wrap="none">
            <a:spAutoFit/>
          </a:bodyPr>
          <a:lstStyle/>
          <a:p>
            <a:r>
              <a:rPr lang="zh-TW" altLang="en-US" sz="1200" dirty="0">
                <a:solidFill>
                  <a:schemeClr val="bg1"/>
                </a:solidFill>
                <a:latin typeface="標楷體" panose="03000509000000000000" pitchFamily="65" charset="-120"/>
                <a:ea typeface="標楷體" panose="03000509000000000000" pitchFamily="65" charset="-120"/>
              </a:rPr>
              <a:t>圖片</a:t>
            </a:r>
            <a:r>
              <a:rPr lang="en-US" sz="1200" dirty="0" err="1">
                <a:solidFill>
                  <a:schemeClr val="bg1"/>
                </a:solidFill>
                <a:latin typeface="標楷體" panose="03000509000000000000" pitchFamily="65" charset="-120"/>
                <a:ea typeface="標楷體" panose="03000509000000000000" pitchFamily="65" charset="-120"/>
              </a:rPr>
              <a:t>來源</a:t>
            </a:r>
            <a:r>
              <a:rPr lang="zh-TW" altLang="en-US" sz="1200" dirty="0">
                <a:solidFill>
                  <a:schemeClr val="bg1"/>
                </a:solidFill>
                <a:latin typeface="標楷體" panose="03000509000000000000" pitchFamily="65" charset="-120"/>
                <a:ea typeface="標楷體" panose="03000509000000000000" pitchFamily="65" charset="-120"/>
              </a:rPr>
              <a:t>：香港警務處</a:t>
            </a:r>
            <a:endParaRPr lang="en-US" sz="1200" dirty="0">
              <a:solidFill>
                <a:schemeClr val="bg1"/>
              </a:solidFill>
              <a:latin typeface="標楷體" panose="03000509000000000000" pitchFamily="65" charset="-120"/>
              <a:ea typeface="標楷體" panose="03000509000000000000" pitchFamily="65" charset="-120"/>
            </a:endParaRPr>
          </a:p>
        </p:txBody>
      </p:sp>
      <p:sp>
        <p:nvSpPr>
          <p:cNvPr id="7" name="文字方塊 6">
            <a:extLst>
              <a:ext uri="{FF2B5EF4-FFF2-40B4-BE49-F238E27FC236}">
                <a16:creationId xmlns:a16="http://schemas.microsoft.com/office/drawing/2014/main" id="{AF1A2C5E-2D5A-417A-B088-CA1F173CD916}"/>
              </a:ext>
            </a:extLst>
          </p:cNvPr>
          <p:cNvSpPr txBox="1"/>
          <p:nvPr/>
        </p:nvSpPr>
        <p:spPr>
          <a:xfrm>
            <a:off x="191571" y="209983"/>
            <a:ext cx="8950908" cy="707886"/>
          </a:xfrm>
          <a:prstGeom prst="rect">
            <a:avLst/>
          </a:prstGeom>
          <a:solidFill>
            <a:schemeClr val="tx1"/>
          </a:solidFill>
        </p:spPr>
        <p:txBody>
          <a:bodyPr wrap="square">
            <a:spAutoFit/>
          </a:bodyPr>
          <a:lstStyle/>
          <a:p>
            <a:r>
              <a:rPr lang="zh-TW" altLang="en-US" sz="4000" b="1" dirty="0">
                <a:solidFill>
                  <a:srgbClr val="0F0F0F"/>
                </a:solidFill>
                <a:latin typeface="微軟正黑體" panose="020B0604030504040204" pitchFamily="34" charset="-120"/>
                <a:ea typeface="微軟正黑體" panose="020B0604030504040204" pitchFamily="34" charset="-120"/>
              </a:rPr>
              <a:t>太「兇」油（太空油）毒品毒害大揭秘</a:t>
            </a:r>
            <a:endParaRPr lang="zh-TW" altLang="en-US" sz="4000" b="1" i="0" dirty="0">
              <a:solidFill>
                <a:srgbClr val="0F0F0F"/>
              </a:solidFill>
              <a:effectLst/>
              <a:latin typeface="微軟正黑體" panose="020B0604030504040204" pitchFamily="34" charset="-120"/>
              <a:ea typeface="微軟正黑體" panose="020B0604030504040204" pitchFamily="34" charset="-120"/>
            </a:endParaRPr>
          </a:p>
        </p:txBody>
      </p:sp>
      <p:sp>
        <p:nvSpPr>
          <p:cNvPr id="6" name="投影片編號版面配置區 5">
            <a:extLst>
              <a:ext uri="{FF2B5EF4-FFF2-40B4-BE49-F238E27FC236}">
                <a16:creationId xmlns:a16="http://schemas.microsoft.com/office/drawing/2014/main" id="{44AF5284-6D27-4A5A-AE3B-1A937FC802A7}"/>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
        <p:nvSpPr>
          <p:cNvPr id="9" name="文字方塊 8">
            <a:extLst>
              <a:ext uri="{FF2B5EF4-FFF2-40B4-BE49-F238E27FC236}">
                <a16:creationId xmlns:a16="http://schemas.microsoft.com/office/drawing/2014/main" id="{491A2164-73B3-4E9C-ADD4-252AEA62CDCE}"/>
              </a:ext>
            </a:extLst>
          </p:cNvPr>
          <p:cNvSpPr txBox="1"/>
          <p:nvPr/>
        </p:nvSpPr>
        <p:spPr>
          <a:xfrm>
            <a:off x="6583854" y="2395248"/>
            <a:ext cx="780332" cy="369332"/>
          </a:xfrm>
          <a:prstGeom prst="rect">
            <a:avLst/>
          </a:prstGeom>
          <a:noFill/>
        </p:spPr>
        <p:txBody>
          <a:bodyPr wrap="square">
            <a:spAutoFit/>
          </a:bodyPr>
          <a:lstStyle/>
          <a:p>
            <a:pPr algn="ctr"/>
            <a:r>
              <a:rPr lang="zh-TW" altLang="en-US" sz="1800" b="1" dirty="0">
                <a:solidFill>
                  <a:srgbClr val="000000"/>
                </a:solidFill>
                <a:latin typeface="微軟正黑體" panose="020B0604030504040204" pitchFamily="34" charset="-120"/>
                <a:ea typeface="微軟正黑體" panose="020B0604030504040204" pitchFamily="34" charset="-120"/>
              </a:rPr>
              <a:t>毒品</a:t>
            </a:r>
            <a:endParaRPr lang="zh-HK" altLang="en-US" b="1" dirty="0">
              <a:solidFill>
                <a:srgbClr val="000000"/>
              </a:solidFill>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A871614B-4A27-4E8E-A3B4-CCC114E7928B}"/>
              </a:ext>
            </a:extLst>
          </p:cNvPr>
          <p:cNvSpPr/>
          <p:nvPr/>
        </p:nvSpPr>
        <p:spPr>
          <a:xfrm>
            <a:off x="9797887" y="4377925"/>
            <a:ext cx="2378223" cy="6526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bg1"/>
                </a:solidFill>
                <a:latin typeface="微軟正黑體" panose="020B0604030504040204" pitchFamily="34" charset="-120"/>
                <a:ea typeface="微軟正黑體" panose="020B0604030504040204" pitchFamily="34" charset="-120"/>
              </a:rPr>
              <a:t>手震，記憶力差</a:t>
            </a:r>
            <a:endParaRPr lang="zh-HK" altLang="en-US" sz="24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85247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noAutofit/>
          </a:bodyPr>
          <a:lstStyle/>
          <a:p>
            <a:r>
              <a:rPr lang="zh-TW" altLang="en-US" sz="4400" dirty="0"/>
              <a:t>揭開迷霧：青少年吸毒背後的真相</a:t>
            </a:r>
            <a:endParaRPr lang="en-US" sz="4400" dirty="0"/>
          </a:p>
        </p:txBody>
      </p:sp>
      <p:sp>
        <p:nvSpPr>
          <p:cNvPr id="5" name="副標題 4"/>
          <p:cNvSpPr>
            <a:spLocks noGrp="1"/>
          </p:cNvSpPr>
          <p:nvPr>
            <p:ph type="subTitle" idx="1"/>
          </p:nvPr>
        </p:nvSpPr>
        <p:spPr/>
        <p:txBody>
          <a:bodyPr/>
          <a:lstStyle/>
          <a:p>
            <a:endParaRPr lang="en-US"/>
          </a:p>
        </p:txBody>
      </p:sp>
      <p:sp>
        <p:nvSpPr>
          <p:cNvPr id="2" name="投影片編號版面配置區 1">
            <a:extLst>
              <a:ext uri="{FF2B5EF4-FFF2-40B4-BE49-F238E27FC236}">
                <a16:creationId xmlns:a16="http://schemas.microsoft.com/office/drawing/2014/main" id="{B3DAADDE-D9A7-410D-B0A5-27C30F223575}"/>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870937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sz="4000" b="1" dirty="0"/>
              <a:t>學習重點</a:t>
            </a:r>
            <a:endParaRPr lang="zh-HK" altLang="en-US" sz="4000" b="1" dirty="0"/>
          </a:p>
        </p:txBody>
      </p:sp>
      <p:sp>
        <p:nvSpPr>
          <p:cNvPr id="3" name="Content Placeholder 2"/>
          <p:cNvSpPr>
            <a:spLocks noGrp="1"/>
          </p:cNvSpPr>
          <p:nvPr>
            <p:ph idx="1"/>
          </p:nvPr>
        </p:nvSpPr>
        <p:spPr>
          <a:xfrm>
            <a:off x="559380" y="1989527"/>
            <a:ext cx="10427619" cy="5348514"/>
          </a:xfrm>
        </p:spPr>
        <p:txBody>
          <a:bodyPr>
            <a:normAutofit/>
          </a:bodyPr>
          <a:lstStyle/>
          <a:p>
            <a:pPr marL="0" indent="0">
              <a:buNone/>
            </a:pPr>
            <a:r>
              <a:rPr lang="zh-TW" altLang="en-US" sz="3300" b="1" dirty="0"/>
              <a:t>知識</a:t>
            </a:r>
          </a:p>
          <a:p>
            <a:pPr marL="457200" indent="-457200">
              <a:buFont typeface="+mj-lt"/>
              <a:buAutoNum type="arabicParenR"/>
            </a:pPr>
            <a:r>
              <a:rPr lang="zh-TW" altLang="en-US" sz="2400" dirty="0"/>
              <a:t>認識「太空油毒品」及其禍害</a:t>
            </a:r>
          </a:p>
          <a:p>
            <a:pPr marL="457200" indent="-457200">
              <a:buFont typeface="+mj-lt"/>
              <a:buAutoNum type="arabicParenR"/>
            </a:pPr>
            <a:r>
              <a:rPr lang="zh-TW" altLang="en-US" sz="2400" dirty="0"/>
              <a:t>了解與「太空油毒品」相關的法例及犯罪數字</a:t>
            </a:r>
            <a:endParaRPr lang="en-US" altLang="zh-TW" sz="2400" dirty="0"/>
          </a:p>
          <a:p>
            <a:pPr marL="457200" indent="-457200">
              <a:buFont typeface="+mj-lt"/>
              <a:buAutoNum type="arabicParenR"/>
            </a:pPr>
            <a:r>
              <a:rPr lang="zh-TW" altLang="en-US" sz="2400" dirty="0"/>
              <a:t>辨識可能會出現「太空油毒品」的情境，避免誤墮法網</a:t>
            </a:r>
          </a:p>
          <a:p>
            <a:pPr marL="0" indent="0">
              <a:buNone/>
            </a:pPr>
            <a:r>
              <a:rPr lang="zh-TW" altLang="en-US" sz="3300" b="1" dirty="0"/>
              <a:t>技能</a:t>
            </a:r>
          </a:p>
          <a:p>
            <a:pPr marL="457200" indent="-457200">
              <a:buFont typeface="+mj-lt"/>
              <a:buAutoNum type="arabicParenR"/>
            </a:pPr>
            <a:r>
              <a:rPr lang="zh-TW" altLang="en-US" sz="2400"/>
              <a:t>拒絕</a:t>
            </a:r>
            <a:r>
              <a:rPr lang="zh-TW" altLang="en-US" sz="2400" dirty="0"/>
              <a:t>吸食「太空油毒品」、電子煙及其他對身體有害物質的技巧</a:t>
            </a:r>
          </a:p>
          <a:p>
            <a:pPr marL="0" indent="0">
              <a:buNone/>
            </a:pPr>
            <a:r>
              <a:rPr lang="zh-TW" altLang="en-US" sz="3300" b="1" dirty="0"/>
              <a:t>價值觀和態度：</a:t>
            </a:r>
          </a:p>
          <a:p>
            <a:pPr marL="457200" indent="-457200">
              <a:buFont typeface="+mj-lt"/>
              <a:buAutoNum type="arabicParenR"/>
            </a:pPr>
            <a:r>
              <a:rPr lang="zh-TW" altLang="en-US" sz="2400" dirty="0"/>
              <a:t>培育學生愛惜自己的身體、珍惜生命、守法、自律等正確價值觀，建立積極的生活態度及健康生活方式</a:t>
            </a:r>
            <a:endParaRPr lang="en-US" altLang="zh-HK" sz="2400" dirty="0"/>
          </a:p>
        </p:txBody>
      </p:sp>
      <p:sp>
        <p:nvSpPr>
          <p:cNvPr id="4" name="投影片編號版面配置區 3">
            <a:extLst>
              <a:ext uri="{FF2B5EF4-FFF2-40B4-BE49-F238E27FC236}">
                <a16:creationId xmlns:a16="http://schemas.microsoft.com/office/drawing/2014/main" id="{BE9D20D9-DECE-4A00-8F18-FB3EA735053D}"/>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218523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9066883" y="6199326"/>
            <a:ext cx="3125117" cy="307777"/>
          </a:xfrm>
          <a:prstGeom prst="rect">
            <a:avLst/>
          </a:prstGeom>
          <a:noFill/>
        </p:spPr>
        <p:txBody>
          <a:bodyPr wrap="square" rtlCol="0">
            <a:spAutoFit/>
          </a:bodyPr>
          <a:lstStyle/>
          <a:p>
            <a:r>
              <a:rPr lang="zh-TW" altLang="en-US" sz="1400" dirty="0"/>
              <a:t>資料來源： 藥物濫用資料中央檔案室</a:t>
            </a:r>
            <a:endParaRPr lang="zh-HK" altLang="en-US" sz="1400" dirty="0"/>
          </a:p>
        </p:txBody>
      </p:sp>
      <p:sp>
        <p:nvSpPr>
          <p:cNvPr id="9" name="標題 1"/>
          <p:cNvSpPr>
            <a:spLocks noGrp="1"/>
          </p:cNvSpPr>
          <p:nvPr>
            <p:ph type="title"/>
          </p:nvPr>
        </p:nvSpPr>
        <p:spPr/>
        <p:txBody>
          <a:bodyPr/>
          <a:lstStyle/>
          <a:p>
            <a:r>
              <a:rPr lang="zh-TW" altLang="en-US" dirty="0"/>
              <a:t>廿一歲以下人士吸毒原因</a:t>
            </a:r>
            <a:endParaRPr lang="en-US" dirty="0"/>
          </a:p>
        </p:txBody>
      </p:sp>
      <p:sp>
        <p:nvSpPr>
          <p:cNvPr id="2" name="投影片編號版面配置區 1">
            <a:extLst>
              <a:ext uri="{FF2B5EF4-FFF2-40B4-BE49-F238E27FC236}">
                <a16:creationId xmlns:a16="http://schemas.microsoft.com/office/drawing/2014/main" id="{4D1BFDBA-B4F0-4D24-83AC-C1869CB4B1CE}"/>
              </a:ext>
            </a:extLst>
          </p:cNvPr>
          <p:cNvSpPr>
            <a:spLocks noGrp="1"/>
          </p:cNvSpPr>
          <p:nvPr>
            <p:ph type="sldNum" sz="quarter" idx="12"/>
          </p:nvPr>
        </p:nvSpPr>
        <p:spPr/>
        <p:txBody>
          <a:bodyPr/>
          <a:lstStyle/>
          <a:p>
            <a:fld id="{D57F1E4F-1CFF-5643-939E-217C01CDF565}" type="slidenum">
              <a:rPr lang="en-US" smtClean="0"/>
              <a:pPr/>
              <a:t>20</a:t>
            </a:fld>
            <a:endParaRPr lang="en-US" dirty="0"/>
          </a:p>
        </p:txBody>
      </p:sp>
      <p:graphicFrame>
        <p:nvGraphicFramePr>
          <p:cNvPr id="10" name="表格 9"/>
          <p:cNvGraphicFramePr>
            <a:graphicFrameLocks noGrp="1"/>
          </p:cNvGraphicFramePr>
          <p:nvPr/>
        </p:nvGraphicFramePr>
        <p:xfrm>
          <a:off x="653140" y="1898654"/>
          <a:ext cx="10646229" cy="4067227"/>
        </p:xfrm>
        <a:graphic>
          <a:graphicData uri="http://schemas.openxmlformats.org/drawingml/2006/table">
            <a:tbl>
              <a:tblPr firstRow="1" bandRow="1">
                <a:tableStyleId>{D7AC3CCA-C797-4891-BE02-D94E43425B78}</a:tableStyleId>
              </a:tblPr>
              <a:tblGrid>
                <a:gridCol w="4079113">
                  <a:extLst>
                    <a:ext uri="{9D8B030D-6E8A-4147-A177-3AD203B41FA5}">
                      <a16:colId xmlns:a16="http://schemas.microsoft.com/office/drawing/2014/main" val="3781467079"/>
                    </a:ext>
                  </a:extLst>
                </a:gridCol>
                <a:gridCol w="1641779">
                  <a:extLst>
                    <a:ext uri="{9D8B030D-6E8A-4147-A177-3AD203B41FA5}">
                      <a16:colId xmlns:a16="http://schemas.microsoft.com/office/drawing/2014/main" val="488620375"/>
                    </a:ext>
                  </a:extLst>
                </a:gridCol>
                <a:gridCol w="1641779">
                  <a:extLst>
                    <a:ext uri="{9D8B030D-6E8A-4147-A177-3AD203B41FA5}">
                      <a16:colId xmlns:a16="http://schemas.microsoft.com/office/drawing/2014/main" val="3320629658"/>
                    </a:ext>
                  </a:extLst>
                </a:gridCol>
                <a:gridCol w="1641779">
                  <a:extLst>
                    <a:ext uri="{9D8B030D-6E8A-4147-A177-3AD203B41FA5}">
                      <a16:colId xmlns:a16="http://schemas.microsoft.com/office/drawing/2014/main" val="1836672331"/>
                    </a:ext>
                  </a:extLst>
                </a:gridCol>
                <a:gridCol w="1641779">
                  <a:extLst>
                    <a:ext uri="{9D8B030D-6E8A-4147-A177-3AD203B41FA5}">
                      <a16:colId xmlns:a16="http://schemas.microsoft.com/office/drawing/2014/main" val="1105958002"/>
                    </a:ext>
                  </a:extLst>
                </a:gridCol>
              </a:tblGrid>
              <a:tr h="395686">
                <a:tc rowSpan="2">
                  <a:txBody>
                    <a:bodyPr/>
                    <a:lstStyle/>
                    <a:p>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gridSpan="4">
                  <a:txBody>
                    <a:bodyPr/>
                    <a:lstStyle/>
                    <a:p>
                      <a:pPr algn="ct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2024</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年首三季</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hMerge="1">
                  <a:txBody>
                    <a:bodyPr/>
                    <a:lstStyle/>
                    <a:p>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006919582"/>
                  </a:ext>
                </a:extLst>
              </a:tr>
              <a:tr h="392421">
                <a:tc vMerge="1">
                  <a:txBody>
                    <a:bodyPr/>
                    <a:lstStyle/>
                    <a:p>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gridSpan="2">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首次被呈報人士</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hMerge="1">
                  <a:txBody>
                    <a:bodyPr/>
                    <a:lstStyle/>
                    <a:p>
                      <a:pPr algn="ctr"/>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gridSpan="2">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曾被呈報人士</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hMerge="1">
                  <a:txBody>
                    <a:bodyPr/>
                    <a:lstStyle/>
                    <a:p>
                      <a:pPr algn="ctr"/>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2942808620"/>
                  </a:ext>
                </a:extLst>
              </a:tr>
              <a:tr h="559576">
                <a:tc>
                  <a:txBody>
                    <a:bodyPr/>
                    <a:lstStyle/>
                    <a:p>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現時吸食毒品原因</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廿一歲以下</a:t>
                      </a:r>
                      <a:endPar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吸毒者人數</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廿一歲以下</a:t>
                      </a:r>
                      <a:endPar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吸毒者人數</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002606405"/>
                  </a:ext>
                </a:extLst>
              </a:tr>
              <a:tr h="540000">
                <a:tc>
                  <a:txBody>
                    <a:bodyPr/>
                    <a:lstStyle/>
                    <a:p>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想和同輩朋友打成一片／受到同輩朋友影響</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202</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57.5</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111</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55.2</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339798814"/>
                  </a:ext>
                </a:extLst>
              </a:tr>
              <a:tr h="540000">
                <a:tc>
                  <a:txBody>
                    <a:bodyPr/>
                    <a:lstStyle/>
                    <a:p>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解悶／情緒低落／壓力</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144</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41.0</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89</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44.3</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2699007826"/>
                  </a:ext>
                </a:extLst>
              </a:tr>
              <a:tr h="540000">
                <a:tc>
                  <a:txBody>
                    <a:bodyPr/>
                    <a:lstStyle/>
                    <a:p>
                      <a:r>
                        <a:rPr lang="zh-HK" altLang="en-US" sz="1600" dirty="0">
                          <a:latin typeface="微軟正黑體" panose="020B0604030504040204" pitchFamily="34" charset="-120"/>
                          <a:ea typeface="微軟正黑體" panose="020B0604030504040204" pitchFamily="34" charset="-120"/>
                          <a:cs typeface="Times New Roman" panose="02020603050405020304" pitchFamily="18" charset="0"/>
                        </a:rPr>
                        <a:t>出於好奇</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114</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32.5</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37</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18.4</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554977231"/>
                  </a:ext>
                </a:extLst>
              </a:tr>
              <a:tr h="540000">
                <a:tc>
                  <a:txBody>
                    <a:bodyPr/>
                    <a:lstStyle/>
                    <a:p>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尋求快感或官能上的滿足</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75</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21.4</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52</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25.9</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996016810"/>
                  </a:ext>
                </a:extLst>
              </a:tr>
              <a:tr h="540000">
                <a:tc>
                  <a:txBody>
                    <a:bodyPr/>
                    <a:lstStyle/>
                    <a:p>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避免因沒有吸食毒品而感到不適</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29</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8.3</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9.0</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635381154"/>
                  </a:ext>
                </a:extLst>
              </a:tr>
            </a:tbl>
          </a:graphicData>
        </a:graphic>
      </p:graphicFrame>
      <p:sp>
        <p:nvSpPr>
          <p:cNvPr id="12" name="矩形 11"/>
          <p:cNvSpPr/>
          <p:nvPr/>
        </p:nvSpPr>
        <p:spPr>
          <a:xfrm>
            <a:off x="653140" y="3233057"/>
            <a:ext cx="10646229" cy="109945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3" name="文字方塊 12"/>
          <p:cNvSpPr txBox="1"/>
          <p:nvPr/>
        </p:nvSpPr>
        <p:spPr>
          <a:xfrm>
            <a:off x="653140" y="5990275"/>
            <a:ext cx="9483525" cy="584775"/>
          </a:xfrm>
          <a:prstGeom prst="rect">
            <a:avLst/>
          </a:prstGeom>
          <a:noFill/>
        </p:spPr>
        <p:txBody>
          <a:bodyPr wrap="square" rtlCol="0">
            <a:spAutoFit/>
          </a:bodyPr>
          <a:lstStyle/>
          <a:p>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註釋：</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同一被呈報吸食毒品人士可被呈報多於一種吸食毒品的原因。</a:t>
            </a:r>
            <a:endPar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2.</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 * 佔在相關年齡及首次</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曾被呈報組別內所有被呈報吸食毒品人士的百分比。 </a:t>
            </a:r>
            <a:endParaRPr lang="zh-HK"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450271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a:t>課堂活動二：個案討論</a:t>
            </a:r>
            <a:endParaRPr lang="en-US" dirty="0"/>
          </a:p>
        </p:txBody>
      </p:sp>
      <p:sp>
        <p:nvSpPr>
          <p:cNvPr id="5" name="副標題 4"/>
          <p:cNvSpPr>
            <a:spLocks noGrp="1"/>
          </p:cNvSpPr>
          <p:nvPr>
            <p:ph type="subTitle" idx="1"/>
          </p:nvPr>
        </p:nvSpPr>
        <p:spPr/>
        <p:txBody>
          <a:bodyPr/>
          <a:lstStyle/>
          <a:p>
            <a:endParaRPr lang="en-US"/>
          </a:p>
        </p:txBody>
      </p:sp>
      <p:sp>
        <p:nvSpPr>
          <p:cNvPr id="2" name="投影片編號版面配置區 1">
            <a:extLst>
              <a:ext uri="{FF2B5EF4-FFF2-40B4-BE49-F238E27FC236}">
                <a16:creationId xmlns:a16="http://schemas.microsoft.com/office/drawing/2014/main" id="{32F3DA52-58B8-4160-8E8B-162D5BB0CD2D}"/>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664973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小組活動：角色扮演</a:t>
            </a:r>
            <a:endParaRPr lang="en-US" dirty="0"/>
          </a:p>
        </p:txBody>
      </p:sp>
      <p:sp>
        <p:nvSpPr>
          <p:cNvPr id="3" name="內容版面配置區 2"/>
          <p:cNvSpPr>
            <a:spLocks noGrp="1"/>
          </p:cNvSpPr>
          <p:nvPr>
            <p:ph idx="1"/>
          </p:nvPr>
        </p:nvSpPr>
        <p:spPr/>
        <p:txBody>
          <a:bodyPr>
            <a:normAutofit/>
          </a:bodyPr>
          <a:lstStyle/>
          <a:p>
            <a:r>
              <a:rPr lang="zh-TW" altLang="en-US" sz="3200" dirty="0"/>
              <a:t>背景：今天小美在</a:t>
            </a:r>
            <a:r>
              <a:rPr lang="en-US" altLang="zh-TW" sz="3200" dirty="0"/>
              <a:t>Party room</a:t>
            </a:r>
            <a:r>
              <a:rPr lang="zh-TW" altLang="en-US" sz="3200" dirty="0"/>
              <a:t>組織了一個私人派對，為安仔慶祝生日。</a:t>
            </a:r>
            <a:r>
              <a:rPr lang="en-US" altLang="zh-TW" sz="3200" dirty="0"/>
              <a:t>Carol</a:t>
            </a:r>
            <a:r>
              <a:rPr lang="zh-TW" altLang="en-US" sz="3200" dirty="0"/>
              <a:t>和明仔亦獲邀</a:t>
            </a:r>
            <a:r>
              <a:rPr lang="zh-TW" altLang="en-US" sz="3200" dirty="0" smtClean="0"/>
              <a:t>出席</a:t>
            </a:r>
            <a:endParaRPr lang="en-US" sz="3200" dirty="0"/>
          </a:p>
        </p:txBody>
      </p:sp>
      <p:sp>
        <p:nvSpPr>
          <p:cNvPr id="4" name="投影片編號版面配置區 3">
            <a:extLst>
              <a:ext uri="{FF2B5EF4-FFF2-40B4-BE49-F238E27FC236}">
                <a16:creationId xmlns:a16="http://schemas.microsoft.com/office/drawing/2014/main" id="{B2590F1E-64EE-42FA-9375-C8ED33BAA270}"/>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10" name="Rectangle 4"/>
          <p:cNvSpPr>
            <a:spLocks noChangeArrowheads="1"/>
          </p:cNvSpPr>
          <p:nvPr/>
        </p:nvSpPr>
        <p:spPr bwMode="auto">
          <a:xfrm>
            <a:off x="9001760" y="2293332"/>
            <a:ext cx="12903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HK" altLang="zh-HK" sz="3200" dirty="0" smtClean="0">
                <a:latin typeface="微軟正黑體" panose="020B0604030504040204" pitchFamily="34" charset="-120"/>
                <a:ea typeface="微軟正黑體" panose="020B0604030504040204" pitchFamily="34" charset="-120"/>
              </a:rPr>
              <a:t>…… </a:t>
            </a:r>
            <a:endParaRPr lang="zh-HK" altLang="zh-HK"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3343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83802" y="2056138"/>
            <a:ext cx="5649162" cy="4444413"/>
          </a:xfrm>
        </p:spPr>
        <p:txBody>
          <a:bodyPr>
            <a:noAutofit/>
          </a:bodyPr>
          <a:lstStyle/>
          <a:p>
            <a:r>
              <a:rPr lang="zh-TW" altLang="en-US" sz="2800" dirty="0"/>
              <a:t>你曾經收過類似的邀請嗎？</a:t>
            </a:r>
            <a:endParaRPr lang="en-US" altLang="zh-TW" sz="2800" dirty="0"/>
          </a:p>
          <a:p>
            <a:r>
              <a:rPr lang="zh-TW" altLang="en-US" sz="2800" dirty="0"/>
              <a:t>如有，你當時是如何回應？如沒有，試想像你會如何回應？</a:t>
            </a:r>
            <a:endParaRPr lang="en-US" altLang="zh-TW" sz="2800" dirty="0"/>
          </a:p>
          <a:p>
            <a:r>
              <a:rPr lang="zh-TW" altLang="en-US" sz="2800" dirty="0"/>
              <a:t>當有朋友／陌生人在派對期間邀請你嘗試一些你</a:t>
            </a:r>
            <a:r>
              <a:rPr lang="zh-TW" altLang="en-US" sz="2800" dirty="0" smtClean="0"/>
              <a:t>不清楚</a:t>
            </a:r>
            <a:r>
              <a:rPr lang="zh-TW" altLang="en-US" sz="2800" dirty="0"/>
              <a:t>當中成分的產品（例如：食物、飲品、疑似煙草、</a:t>
            </a:r>
            <a:r>
              <a:rPr lang="zh-TW" altLang="en-US" sz="2800" dirty="0" smtClean="0"/>
              <a:t>藥物，甚至</a:t>
            </a:r>
            <a:r>
              <a:rPr lang="zh-TW" altLang="en-US" sz="2800" dirty="0"/>
              <a:t>毒品），你會如何拒絕？</a:t>
            </a:r>
            <a:endParaRPr lang="en-US" altLang="zh-TW" sz="2800" dirty="0"/>
          </a:p>
          <a:p>
            <a:r>
              <a:rPr lang="zh-TW" altLang="en-US" sz="2800" dirty="0"/>
              <a:t>面對朋友給予的壓力，你會如何處理？</a:t>
            </a:r>
            <a:endParaRPr lang="en-US" altLang="zh-TW" sz="2800" dirty="0"/>
          </a:p>
        </p:txBody>
      </p:sp>
      <p:grpSp>
        <p:nvGrpSpPr>
          <p:cNvPr id="2" name="群組 1">
            <a:extLst>
              <a:ext uri="{FF2B5EF4-FFF2-40B4-BE49-F238E27FC236}">
                <a16:creationId xmlns:a16="http://schemas.microsoft.com/office/drawing/2014/main" id="{DDAF1016-A01A-4F3B-8E3E-F2CFE4256564}"/>
              </a:ext>
            </a:extLst>
          </p:cNvPr>
          <p:cNvGrpSpPr/>
          <p:nvPr/>
        </p:nvGrpSpPr>
        <p:grpSpPr>
          <a:xfrm>
            <a:off x="978072" y="1158733"/>
            <a:ext cx="4466303" cy="3666546"/>
            <a:chOff x="1917872" y="1158733"/>
            <a:chExt cx="4466303" cy="3666546"/>
          </a:xfrm>
        </p:grpSpPr>
        <p:grpSp>
          <p:nvGrpSpPr>
            <p:cNvPr id="23" name="群組 22"/>
            <p:cNvGrpSpPr/>
            <p:nvPr/>
          </p:nvGrpSpPr>
          <p:grpSpPr>
            <a:xfrm>
              <a:off x="1917872" y="1158733"/>
              <a:ext cx="4466303" cy="3666546"/>
              <a:chOff x="1818119" y="420427"/>
              <a:chExt cx="3352397" cy="2581346"/>
            </a:xfrm>
          </p:grpSpPr>
          <p:grpSp>
            <p:nvGrpSpPr>
              <p:cNvPr id="7" name="群組 6"/>
              <p:cNvGrpSpPr/>
              <p:nvPr/>
            </p:nvGrpSpPr>
            <p:grpSpPr>
              <a:xfrm>
                <a:off x="1818119" y="420427"/>
                <a:ext cx="3352397" cy="2581346"/>
                <a:chOff x="1818119" y="420427"/>
                <a:chExt cx="3352397" cy="2581346"/>
              </a:xfrm>
            </p:grpSpPr>
            <p:pic>
              <p:nvPicPr>
                <p:cNvPr id="1026" name="Picture 2" descr="Text message conversation screen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119" y="420427"/>
                  <a:ext cx="3352397" cy="2581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2159646" y="1052225"/>
                  <a:ext cx="1862051" cy="369332"/>
                </a:xfrm>
                <a:prstGeom prst="rect">
                  <a:avLst/>
                </a:prstGeom>
                <a:solidFill>
                  <a:srgbClr val="E5E5EA"/>
                </a:solidFill>
              </p:spPr>
              <p:txBody>
                <a:bodyPr wrap="square" rtlCol="0">
                  <a:spAutoFit/>
                </a:bodyPr>
                <a:lstStyle/>
                <a:p>
                  <a:endParaRPr lang="en-US" dirty="0"/>
                </a:p>
              </p:txBody>
            </p:sp>
            <p:sp>
              <p:nvSpPr>
                <p:cNvPr id="6" name="矩形 5"/>
                <p:cNvSpPr/>
                <p:nvPr/>
              </p:nvSpPr>
              <p:spPr>
                <a:xfrm>
                  <a:off x="4081549" y="1645920"/>
                  <a:ext cx="731520" cy="259080"/>
                </a:xfrm>
                <a:prstGeom prst="rect">
                  <a:avLst/>
                </a:prstGeom>
                <a:solidFill>
                  <a:srgbClr val="349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字方塊 7"/>
                <p:cNvSpPr txBox="1"/>
                <p:nvPr/>
              </p:nvSpPr>
              <p:spPr>
                <a:xfrm>
                  <a:off x="2152996" y="2108683"/>
                  <a:ext cx="598518" cy="211298"/>
                </a:xfrm>
                <a:prstGeom prst="rect">
                  <a:avLst/>
                </a:prstGeom>
                <a:solidFill>
                  <a:srgbClr val="E5E5EA"/>
                </a:solidFill>
              </p:spPr>
              <p:txBody>
                <a:bodyPr wrap="square" rtlCol="0">
                  <a:spAutoFit/>
                </a:bodyPr>
                <a:lstStyle/>
                <a:p>
                  <a:endParaRPr lang="en-US" dirty="0"/>
                </a:p>
              </p:txBody>
            </p:sp>
            <p:sp>
              <p:nvSpPr>
                <p:cNvPr id="9" name="矩形 8"/>
                <p:cNvSpPr/>
                <p:nvPr/>
              </p:nvSpPr>
              <p:spPr>
                <a:xfrm>
                  <a:off x="4549832" y="2563091"/>
                  <a:ext cx="263237" cy="238298"/>
                </a:xfrm>
                <a:prstGeom prst="rect">
                  <a:avLst/>
                </a:prstGeom>
                <a:solidFill>
                  <a:srgbClr val="349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文字方塊 9"/>
              <p:cNvSpPr txBox="1"/>
              <p:nvPr/>
            </p:nvSpPr>
            <p:spPr>
              <a:xfrm>
                <a:off x="2162528" y="1023508"/>
                <a:ext cx="1720734" cy="411697"/>
              </a:xfrm>
              <a:prstGeom prst="rect">
                <a:avLst/>
              </a:prstGeom>
              <a:noFill/>
            </p:spPr>
            <p:txBody>
              <a:bodyPr wrap="square" rtlCol="0">
                <a:spAutoFit/>
              </a:bodyPr>
              <a:lstStyle/>
              <a:p>
                <a:r>
                  <a:rPr lang="zh-TW" altLang="en-US" sz="1600" dirty="0">
                    <a:solidFill>
                      <a:schemeClr val="bg1"/>
                    </a:solidFill>
                    <a:latin typeface="微軟正黑體" panose="020B0604030504040204" pitchFamily="34" charset="-120"/>
                    <a:ea typeface="微軟正黑體" panose="020B0604030504040204" pitchFamily="34" charset="-120"/>
                  </a:rPr>
                  <a:t>喂！今晚係咪嚟開</a:t>
                </a:r>
                <a:r>
                  <a:rPr lang="en-US" altLang="zh-TW" sz="1600" dirty="0">
                    <a:solidFill>
                      <a:schemeClr val="bg1"/>
                    </a:solidFill>
                    <a:latin typeface="微軟正黑體" panose="020B0604030504040204" pitchFamily="34" charset="-120"/>
                    <a:ea typeface="微軟正黑體" panose="020B0604030504040204" pitchFamily="34" charset="-120"/>
                  </a:rPr>
                  <a:t>P</a:t>
                </a:r>
                <a:r>
                  <a:rPr lang="zh-TW" altLang="en-US" sz="1600" dirty="0">
                    <a:solidFill>
                      <a:schemeClr val="bg1"/>
                    </a:solidFill>
                    <a:latin typeface="微軟正黑體" panose="020B0604030504040204" pitchFamily="34" charset="-120"/>
                    <a:ea typeface="微軟正黑體" panose="020B0604030504040204" pitchFamily="34" charset="-120"/>
                  </a:rPr>
                  <a:t>呀？到時俾啲好嘢你試吓！</a:t>
                </a:r>
                <a:endParaRPr lang="en-US" sz="1600" dirty="0">
                  <a:solidFill>
                    <a:schemeClr val="bg1"/>
                  </a:solidFill>
                  <a:latin typeface="微軟正黑體" panose="020B0604030504040204" pitchFamily="34" charset="-120"/>
                  <a:ea typeface="微軟正黑體" panose="020B0604030504040204" pitchFamily="34" charset="-120"/>
                </a:endParaRPr>
              </a:p>
            </p:txBody>
          </p:sp>
          <p:pic>
            <p:nvPicPr>
              <p:cNvPr id="17" name="Picture 12" descr="紫色魔鬼或惡魔表情符號有兩個角可怕的臉和大眼睛向量, 恶魔表情符号, 一天表情符号, 圖釋向量圖案素材免費下載，PNG，EPS和AI素材下載-"/>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8774" y="1214673"/>
                <a:ext cx="181089" cy="181089"/>
              </a:xfrm>
              <a:prstGeom prst="rect">
                <a:avLst/>
              </a:prstGeom>
              <a:noFill/>
              <a:extLst>
                <a:ext uri="{909E8E84-426E-40DD-AFC4-6F175D3DCCD1}">
                  <a14:hiddenFill xmlns:a14="http://schemas.microsoft.com/office/drawing/2010/main">
                    <a:solidFill>
                      <a:srgbClr val="FFFFFF"/>
                    </a:solidFill>
                  </a14:hiddenFill>
                </a:ext>
              </a:extLst>
            </p:spPr>
          </p:pic>
          <p:sp>
            <p:nvSpPr>
              <p:cNvPr id="15" name="文字方塊 14"/>
              <p:cNvSpPr txBox="1"/>
              <p:nvPr/>
            </p:nvSpPr>
            <p:spPr>
              <a:xfrm>
                <a:off x="4020723" y="1655296"/>
                <a:ext cx="1030779" cy="238351"/>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係咩嚟架？</a:t>
                </a:r>
                <a:endParaRPr lang="en-US" sz="1600" dirty="0">
                  <a:latin typeface="微軟正黑體" panose="020B0604030504040204" pitchFamily="34" charset="-120"/>
                  <a:ea typeface="微軟正黑體" panose="020B0604030504040204" pitchFamily="34" charset="-120"/>
                </a:endParaRPr>
              </a:p>
            </p:txBody>
          </p:sp>
          <p:pic>
            <p:nvPicPr>
              <p:cNvPr id="18" name="圖片 17"/>
              <p:cNvPicPr>
                <a:picLocks noChangeAspect="1"/>
              </p:cNvPicPr>
              <p:nvPr/>
            </p:nvPicPr>
            <p:blipFill>
              <a:blip r:embed="rId4"/>
              <a:stretch>
                <a:fillRect/>
              </a:stretch>
            </p:blipFill>
            <p:spPr>
              <a:xfrm>
                <a:off x="1932088" y="1947836"/>
                <a:ext cx="2278726" cy="615255"/>
              </a:xfrm>
              <a:prstGeom prst="rect">
                <a:avLst/>
              </a:prstGeom>
            </p:spPr>
          </p:pic>
          <p:sp>
            <p:nvSpPr>
              <p:cNvPr id="22" name="文字方塊 21"/>
              <p:cNvSpPr txBox="1"/>
              <p:nvPr/>
            </p:nvSpPr>
            <p:spPr>
              <a:xfrm>
                <a:off x="2162529" y="2049193"/>
                <a:ext cx="1836910" cy="411697"/>
              </a:xfrm>
              <a:prstGeom prst="rect">
                <a:avLst/>
              </a:prstGeom>
              <a:noFill/>
            </p:spPr>
            <p:txBody>
              <a:bodyPr wrap="square" rtlCol="0">
                <a:spAutoFit/>
              </a:bodyPr>
              <a:lstStyle/>
              <a:p>
                <a:r>
                  <a:rPr lang="zh-TW" altLang="en-US" sz="1600" dirty="0">
                    <a:solidFill>
                      <a:schemeClr val="bg1"/>
                    </a:solidFill>
                    <a:latin typeface="微軟正黑體" panose="020B0604030504040204" pitchFamily="34" charset="-120"/>
                    <a:ea typeface="微軟正黑體" panose="020B0604030504040204" pitchFamily="34" charset="-120"/>
                  </a:rPr>
                  <a:t>總之係好嘢啦，係</a:t>
                </a:r>
                <a:r>
                  <a:rPr lang="en-US" altLang="zh-TW" sz="1600" dirty="0">
                    <a:solidFill>
                      <a:schemeClr val="bg1"/>
                    </a:solidFill>
                    <a:latin typeface="微軟正黑體" panose="020B0604030504040204" pitchFamily="34" charset="-120"/>
                    <a:ea typeface="微軟正黑體" panose="020B0604030504040204" pitchFamily="34" charset="-120"/>
                  </a:rPr>
                  <a:t>friend</a:t>
                </a:r>
                <a:r>
                  <a:rPr lang="zh-TW" altLang="en-US" sz="1600" dirty="0">
                    <a:solidFill>
                      <a:schemeClr val="bg1"/>
                    </a:solidFill>
                    <a:latin typeface="微軟正黑體" panose="020B0604030504040204" pitchFamily="34" charset="-120"/>
                    <a:ea typeface="微軟正黑體" panose="020B0604030504040204" pitchFamily="34" charset="-120"/>
                  </a:rPr>
                  <a:t>又夠膽就唔好縮呀！</a:t>
                </a:r>
                <a:endParaRPr lang="en-US" sz="1600" dirty="0">
                  <a:solidFill>
                    <a:schemeClr val="bg1"/>
                  </a:solidFill>
                  <a:latin typeface="微軟正黑體" panose="020B0604030504040204" pitchFamily="34" charset="-120"/>
                  <a:ea typeface="微軟正黑體" panose="020B0604030504040204" pitchFamily="34" charset="-120"/>
                </a:endParaRPr>
              </a:p>
            </p:txBody>
          </p:sp>
          <p:pic>
            <p:nvPicPr>
              <p:cNvPr id="21" name="圖片 20"/>
              <p:cNvPicPr>
                <a:picLocks noChangeAspect="1"/>
              </p:cNvPicPr>
              <p:nvPr/>
            </p:nvPicPr>
            <p:blipFill>
              <a:blip r:embed="rId5"/>
              <a:stretch>
                <a:fillRect/>
              </a:stretch>
            </p:blipFill>
            <p:spPr>
              <a:xfrm>
                <a:off x="3941332" y="2476399"/>
                <a:ext cx="1113413" cy="505598"/>
              </a:xfrm>
              <a:prstGeom prst="rect">
                <a:avLst/>
              </a:prstGeom>
            </p:spPr>
          </p:pic>
          <p:sp>
            <p:nvSpPr>
              <p:cNvPr id="25" name="文字方塊 24"/>
              <p:cNvSpPr txBox="1"/>
              <p:nvPr/>
            </p:nvSpPr>
            <p:spPr>
              <a:xfrm>
                <a:off x="4020723" y="2630253"/>
                <a:ext cx="1030779" cy="238351"/>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未驚過</a:t>
                </a:r>
                <a:endParaRPr lang="en-US" sz="1600" dirty="0">
                  <a:latin typeface="微軟正黑體" panose="020B0604030504040204" pitchFamily="34" charset="-120"/>
                  <a:ea typeface="微軟正黑體" panose="020B0604030504040204" pitchFamily="34" charset="-120"/>
                </a:endParaRPr>
              </a:p>
            </p:txBody>
          </p:sp>
          <p:pic>
            <p:nvPicPr>
              <p:cNvPr id="1038" name="Picture 14" descr="😤 鼻孔喷气状生气是什么意思- Emoji中文网"/>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9832" y="2645453"/>
                <a:ext cx="204165" cy="204165"/>
              </a:xfrm>
              <a:prstGeom prst="rect">
                <a:avLst/>
              </a:prstGeom>
              <a:noFill/>
              <a:extLst>
                <a:ext uri="{909E8E84-426E-40DD-AFC4-6F175D3DCCD1}">
                  <a14:hiddenFill xmlns:a14="http://schemas.microsoft.com/office/drawing/2010/main">
                    <a:solidFill>
                      <a:srgbClr val="FFFFFF"/>
                    </a:solidFill>
                  </a14:hiddenFill>
                </a:ext>
              </a:extLst>
            </p:spPr>
          </p:pic>
        </p:grpSp>
        <p:pic>
          <p:nvPicPr>
            <p:cNvPr id="1040" name="Picture 16" descr="Smoking - Free smileys ico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1280" y="3733162"/>
              <a:ext cx="236922" cy="236922"/>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文字方塊 25">
            <a:extLst>
              <a:ext uri="{FF2B5EF4-FFF2-40B4-BE49-F238E27FC236}">
                <a16:creationId xmlns:a16="http://schemas.microsoft.com/office/drawing/2014/main" id="{5F368679-A801-4029-ACA2-E8B2D4532F36}"/>
              </a:ext>
            </a:extLst>
          </p:cNvPr>
          <p:cNvSpPr txBox="1"/>
          <p:nvPr/>
        </p:nvSpPr>
        <p:spPr>
          <a:xfrm>
            <a:off x="2688416" y="1267822"/>
            <a:ext cx="992762" cy="369332"/>
          </a:xfrm>
          <a:prstGeom prst="rect">
            <a:avLst/>
          </a:prstGeom>
          <a:solidFill>
            <a:srgbClr val="F6F6F7"/>
          </a:solidFill>
        </p:spPr>
        <p:txBody>
          <a:bodyPr wrap="square">
            <a:spAutoFit/>
          </a:bodyPr>
          <a:lstStyle/>
          <a:p>
            <a:pPr algn="ctr"/>
            <a:r>
              <a:rPr lang="zh-TW" altLang="en-US" sz="1800" b="1" dirty="0">
                <a:solidFill>
                  <a:schemeClr val="bg1"/>
                </a:solidFill>
                <a:latin typeface="微軟正黑體" panose="020B0604030504040204" pitchFamily="34" charset="-120"/>
                <a:ea typeface="微軟正黑體" panose="020B0604030504040204" pitchFamily="34" charset="-120"/>
              </a:rPr>
              <a:t>小美</a:t>
            </a:r>
            <a:endParaRPr lang="zh-HK" altLang="en-US" b="1" dirty="0">
              <a:solidFill>
                <a:schemeClr val="bg1"/>
              </a:solidFill>
              <a:latin typeface="微軟正黑體" panose="020B0604030504040204" pitchFamily="34" charset="-120"/>
              <a:ea typeface="微軟正黑體" panose="020B0604030504040204" pitchFamily="34" charset="-120"/>
            </a:endParaRPr>
          </a:p>
        </p:txBody>
      </p:sp>
      <p:sp>
        <p:nvSpPr>
          <p:cNvPr id="5" name="投影片編號版面配置區 4">
            <a:extLst>
              <a:ext uri="{FF2B5EF4-FFF2-40B4-BE49-F238E27FC236}">
                <a16:creationId xmlns:a16="http://schemas.microsoft.com/office/drawing/2014/main" id="{A6402026-E564-470B-9A70-A32168811027}"/>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2747433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小組活動：角色扮演</a:t>
            </a:r>
            <a:endParaRPr lang="en-US" dirty="0"/>
          </a:p>
        </p:txBody>
      </p:sp>
      <p:sp>
        <p:nvSpPr>
          <p:cNvPr id="3" name="內容版面配置區 2"/>
          <p:cNvSpPr>
            <a:spLocks noGrp="1"/>
          </p:cNvSpPr>
          <p:nvPr>
            <p:ph idx="1"/>
          </p:nvPr>
        </p:nvSpPr>
        <p:spPr/>
        <p:txBody>
          <a:bodyPr>
            <a:normAutofit/>
          </a:bodyPr>
          <a:lstStyle/>
          <a:p>
            <a:pPr algn="just"/>
            <a:r>
              <a:rPr lang="zh-TW" altLang="en-US" sz="3200" dirty="0"/>
              <a:t>派對期間有人吸煙、飲酒，小美與安仔向</a:t>
            </a:r>
            <a:r>
              <a:rPr lang="en-US" altLang="zh-TW" sz="3200" dirty="0"/>
              <a:t>Carol</a:t>
            </a:r>
            <a:r>
              <a:rPr lang="zh-TW" altLang="en-US" sz="3200" dirty="0"/>
              <a:t>和明仔走來，一人手持一杯飲品，另一人手持</a:t>
            </a:r>
            <a:r>
              <a:rPr lang="zh-TW" altLang="en-US" sz="3200" dirty="0" smtClean="0"/>
              <a:t>一支電子</a:t>
            </a:r>
            <a:r>
              <a:rPr lang="zh-TW" altLang="en-US" sz="3200" dirty="0"/>
              <a:t>煙，並請</a:t>
            </a:r>
            <a:r>
              <a:rPr lang="en-US" altLang="zh-TW" sz="3200" dirty="0"/>
              <a:t>Carol</a:t>
            </a:r>
            <a:r>
              <a:rPr lang="zh-TW" altLang="en-US" sz="3200" dirty="0"/>
              <a:t>和明仔</a:t>
            </a:r>
            <a:r>
              <a:rPr lang="zh-TW" altLang="en-US" sz="3200" dirty="0" smtClean="0"/>
              <a:t>嘗試。假如</a:t>
            </a:r>
            <a:r>
              <a:rPr lang="zh-TW" altLang="en-US" sz="3200" dirty="0"/>
              <a:t>你是</a:t>
            </a:r>
            <a:r>
              <a:rPr lang="en-US" altLang="zh-TW" sz="3200" dirty="0"/>
              <a:t>Carol</a:t>
            </a:r>
            <a:r>
              <a:rPr lang="zh-TW" altLang="en-US" sz="3200" dirty="0"/>
              <a:t>或明仔，你</a:t>
            </a:r>
            <a:r>
              <a:rPr lang="zh-TW" altLang="en-US" sz="3200" dirty="0" smtClean="0"/>
              <a:t>會</a:t>
            </a:r>
            <a:endParaRPr lang="en-US" sz="3200" dirty="0"/>
          </a:p>
        </p:txBody>
      </p:sp>
      <p:sp>
        <p:nvSpPr>
          <p:cNvPr id="4" name="投影片編號版面配置區 3">
            <a:extLst>
              <a:ext uri="{FF2B5EF4-FFF2-40B4-BE49-F238E27FC236}">
                <a16:creationId xmlns:a16="http://schemas.microsoft.com/office/drawing/2014/main" id="{3D751E0F-2452-4555-B3D5-D70803059C82}"/>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
        <p:nvSpPr>
          <p:cNvPr id="5" name="Rectangle 4"/>
          <p:cNvSpPr>
            <a:spLocks noChangeArrowheads="1"/>
          </p:cNvSpPr>
          <p:nvPr/>
        </p:nvSpPr>
        <p:spPr bwMode="auto">
          <a:xfrm>
            <a:off x="10800080" y="2709892"/>
            <a:ext cx="12903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HK" altLang="zh-HK" sz="3200" dirty="0" smtClean="0">
                <a:latin typeface="微軟正黑體" panose="020B0604030504040204" pitchFamily="34" charset="-120"/>
                <a:ea typeface="微軟正黑體" panose="020B0604030504040204" pitchFamily="34" charset="-120"/>
              </a:rPr>
              <a:t>…… </a:t>
            </a:r>
            <a:endParaRPr lang="zh-HK" altLang="zh-HK"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48301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49885" y="143675"/>
            <a:ext cx="8229600" cy="1532727"/>
          </a:xfrm>
          <a:prstGeom prst="rect">
            <a:avLst/>
          </a:prstGeom>
        </p:spPr>
        <p:txBody>
          <a:bodyPr wrap="square">
            <a:spAutoFit/>
          </a:bodyPr>
          <a:lstStyle/>
          <a:p>
            <a:pPr marL="359410" algn="ctr">
              <a:lnSpc>
                <a:spcPct val="130000"/>
              </a:lnSpc>
            </a:pPr>
            <a:r>
              <a:rPr lang="zh-TW" altLang="zh-HK"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百毒不侵</a:t>
            </a:r>
            <a:r>
              <a:rPr lang="zh-TW" altLang="en-US"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之</a:t>
            </a:r>
            <a:r>
              <a:rPr lang="en-US" altLang="zh-TW"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zh-HK"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十大絕世招式</a:t>
            </a:r>
            <a:r>
              <a:rPr lang="en-US" altLang="zh-TW"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a:t>
            </a:r>
            <a:endParaRPr lang="zh-TW" altLang="zh-HK" sz="3600" kern="100" dirty="0">
              <a:solidFill>
                <a:schemeClr val="accent1">
                  <a:lumMod val="20000"/>
                  <a:lumOff val="8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87313" algn="ctr">
              <a:lnSpc>
                <a:spcPct val="130000"/>
              </a:lnSpc>
            </a:pPr>
            <a:r>
              <a:rPr lang="zh-TW" altLang="zh-HK" sz="2000" kern="0" dirty="0">
                <a:latin typeface="微軟正黑體" panose="020B0604030504040204" pitchFamily="34" charset="-120"/>
                <a:ea typeface="微軟正黑體" panose="020B0604030504040204" pitchFamily="34" charset="-120"/>
                <a:cs typeface="新細明體" panose="02020500000000000000" pitchFamily="18" charset="-120"/>
              </a:rPr>
              <a:t>當別人引誘你吸食</a:t>
            </a:r>
            <a:r>
              <a:rPr lang="zh-TW" altLang="en-US" sz="2000" kern="0" dirty="0">
                <a:latin typeface="微軟正黑體" panose="020B0604030504040204" pitchFamily="34" charset="-120"/>
                <a:ea typeface="微軟正黑體" panose="020B0604030504040204" pitchFamily="34" charset="-120"/>
                <a:cs typeface="新細明體" panose="02020500000000000000" pitchFamily="18" charset="-120"/>
              </a:rPr>
              <a:t>電子煙或</a:t>
            </a:r>
            <a:r>
              <a:rPr lang="zh-TW" altLang="en-US" sz="2000" kern="0" dirty="0" smtClean="0">
                <a:latin typeface="微軟正黑體" panose="020B0604030504040204" pitchFamily="34" charset="-120"/>
                <a:ea typeface="微軟正黑體" panose="020B0604030504040204" pitchFamily="34" charset="-120"/>
                <a:cs typeface="新細明體" panose="02020500000000000000" pitchFamily="18" charset="-120"/>
              </a:rPr>
              <a:t>任何</a:t>
            </a:r>
            <a:r>
              <a:rPr lang="zh-TW" altLang="zh-HK" sz="2000" kern="0" dirty="0" smtClean="0">
                <a:latin typeface="微軟正黑體" panose="020B0604030504040204" pitchFamily="34" charset="-120"/>
                <a:ea typeface="微軟正黑體" panose="020B0604030504040204" pitchFamily="34" charset="-120"/>
                <a:cs typeface="新細明體" panose="02020500000000000000" pitchFamily="18" charset="-120"/>
              </a:rPr>
              <a:t>毒品</a:t>
            </a:r>
            <a:r>
              <a:rPr lang="zh-TW" altLang="zh-HK" sz="2000" kern="0" dirty="0">
                <a:latin typeface="微軟正黑體" panose="020B0604030504040204" pitchFamily="34" charset="-120"/>
                <a:ea typeface="微軟正黑體" panose="020B0604030504040204" pitchFamily="34" charset="-120"/>
                <a:cs typeface="新細明體" panose="02020500000000000000" pitchFamily="18" charset="-120"/>
              </a:rPr>
              <a:t>時，</a:t>
            </a:r>
            <a:endParaRPr lang="en-US" altLang="zh-TW" sz="2000" kern="0" dirty="0">
              <a:latin typeface="微軟正黑體" panose="020B0604030504040204" pitchFamily="34" charset="-120"/>
              <a:ea typeface="微軟正黑體" panose="020B0604030504040204" pitchFamily="34" charset="-120"/>
              <a:cs typeface="新細明體" panose="02020500000000000000" pitchFamily="18" charset="-120"/>
            </a:endParaRPr>
          </a:p>
          <a:p>
            <a:pPr marL="87313" algn="ctr">
              <a:lnSpc>
                <a:spcPct val="130000"/>
              </a:lnSpc>
            </a:pPr>
            <a:r>
              <a:rPr lang="zh-TW" altLang="zh-HK" sz="2000" kern="0" dirty="0">
                <a:latin typeface="微軟正黑體" panose="020B0604030504040204" pitchFamily="34" charset="-120"/>
                <a:ea typeface="微軟正黑體" panose="020B0604030504040204" pitchFamily="34" charset="-120"/>
                <a:cs typeface="新細明體" panose="02020500000000000000" pitchFamily="18" charset="-120"/>
              </a:rPr>
              <a:t>你應靈活運用以下的</a:t>
            </a:r>
            <a:r>
              <a:rPr lang="en-US" altLang="zh-TW" sz="2000" kern="0" dirty="0">
                <a:latin typeface="微軟正黑體" panose="020B0604030504040204" pitchFamily="34" charset="-120"/>
                <a:ea typeface="微軟正黑體" panose="020B0604030504040204" pitchFamily="34" charset="-120"/>
                <a:cs typeface="新細明體" panose="02020500000000000000" pitchFamily="18" charset="-120"/>
              </a:rPr>
              <a:t>《</a:t>
            </a:r>
            <a:r>
              <a:rPr lang="zh-TW" altLang="zh-HK" sz="2000" kern="0" dirty="0">
                <a:latin typeface="微軟正黑體" panose="020B0604030504040204" pitchFamily="34" charset="-120"/>
                <a:ea typeface="微軟正黑體" panose="020B0604030504040204" pitchFamily="34" charset="-120"/>
                <a:cs typeface="新細明體" panose="02020500000000000000" pitchFamily="18" charset="-120"/>
              </a:rPr>
              <a:t>百毒不侵十大絕世招式</a:t>
            </a:r>
            <a:r>
              <a:rPr lang="en-US" altLang="zh-TW" sz="2000" kern="0" dirty="0">
                <a:latin typeface="微軟正黑體" panose="020B0604030504040204" pitchFamily="34" charset="-120"/>
                <a:ea typeface="微軟正黑體" panose="020B0604030504040204" pitchFamily="34" charset="-120"/>
                <a:cs typeface="新細明體" panose="02020500000000000000" pitchFamily="18" charset="-120"/>
              </a:rPr>
              <a:t>》</a:t>
            </a:r>
            <a:r>
              <a:rPr lang="zh-TW" altLang="zh-HK" sz="2000" kern="0" dirty="0">
                <a:latin typeface="微軟正黑體" panose="020B0604030504040204" pitchFamily="34" charset="-120"/>
                <a:ea typeface="微軟正黑體" panose="020B0604030504040204" pitchFamily="34" charset="-120"/>
                <a:cs typeface="新細明體" panose="02020500000000000000" pitchFamily="18" charset="-120"/>
              </a:rPr>
              <a:t>去拒絕誘惑</a:t>
            </a:r>
            <a:r>
              <a:rPr lang="zh-TW" altLang="en-US" sz="2000" kern="0" dirty="0">
                <a:latin typeface="微軟正黑體" panose="020B0604030504040204" pitchFamily="34" charset="-120"/>
                <a:ea typeface="微軟正黑體" panose="020B0604030504040204" pitchFamily="34" charset="-120"/>
                <a:cs typeface="新細明體" panose="02020500000000000000" pitchFamily="18" charset="-120"/>
              </a:rPr>
              <a:t>。</a:t>
            </a:r>
            <a:endParaRPr lang="zh-TW" altLang="zh-HK" sz="24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1543118370"/>
              </p:ext>
            </p:extLst>
          </p:nvPr>
        </p:nvGraphicFramePr>
        <p:xfrm>
          <a:off x="1297173" y="1676402"/>
          <a:ext cx="9930808" cy="4641477"/>
        </p:xfrm>
        <a:graphic>
          <a:graphicData uri="http://schemas.openxmlformats.org/drawingml/2006/table">
            <a:tbl>
              <a:tblPr firstRow="1" firstCol="1" bandRow="1"/>
              <a:tblGrid>
                <a:gridCol w="4965404">
                  <a:extLst>
                    <a:ext uri="{9D8B030D-6E8A-4147-A177-3AD203B41FA5}">
                      <a16:colId xmlns:a16="http://schemas.microsoft.com/office/drawing/2014/main" val="3768008247"/>
                    </a:ext>
                  </a:extLst>
                </a:gridCol>
                <a:gridCol w="4965404">
                  <a:extLst>
                    <a:ext uri="{9D8B030D-6E8A-4147-A177-3AD203B41FA5}">
                      <a16:colId xmlns:a16="http://schemas.microsoft.com/office/drawing/2014/main" val="2567289452"/>
                    </a:ext>
                  </a:extLst>
                </a:gridCol>
              </a:tblGrid>
              <a:tr h="855861">
                <a:tc>
                  <a:txBody>
                    <a:bodyPr/>
                    <a:lstStyle/>
                    <a:p>
                      <a:pPr>
                        <a:lnSpc>
                          <a:spcPct val="115000"/>
                        </a:lnSpc>
                        <a:spcAft>
                          <a:spcPts val="0"/>
                        </a:spcAft>
                      </a:pPr>
                      <a:r>
                        <a:rPr lang="en-US" sz="1200"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第一式：堅決拒絕式</a:t>
                      </a:r>
                      <a: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t/>
                      </a:r>
                      <a:b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NO</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斬釘截鐵地說聲</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“NO”</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200"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第六式：主動出擊式</a:t>
                      </a:r>
                      <a:r>
                        <a:rPr lang="en-US" altLang="zh-HK" sz="1800" kern="1200" dirty="0">
                          <a:solidFill>
                            <a:schemeClr val="accent2"/>
                          </a:solidFill>
                          <a:effectLst/>
                          <a:latin typeface="微軟正黑體" panose="020B0604030504040204" pitchFamily="34" charset="-120"/>
                          <a:ea typeface="微軟正黑體" panose="020B0604030504040204" pitchFamily="34" charset="-120"/>
                          <a:cs typeface="+mn-cs"/>
                        </a:rPr>
                        <a:t/>
                      </a:r>
                      <a:br>
                        <a:rPr lang="en-US" altLang="zh-HK" sz="1800" kern="1200" dirty="0">
                          <a:solidFill>
                            <a:schemeClr val="accent2"/>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「食粒糖仲好</a:t>
                      </a:r>
                      <a:r>
                        <a:rPr lang="zh-TW" altLang="zh-HK" sz="1800" kern="1200" dirty="0" smtClean="0">
                          <a:solidFill>
                            <a:schemeClr val="bg1"/>
                          </a:solidFill>
                          <a:effectLst/>
                          <a:latin typeface="微軟正黑體" panose="020B0604030504040204" pitchFamily="34" charset="-120"/>
                          <a:ea typeface="微軟正黑體" panose="020B0604030504040204" pitchFamily="34" charset="-120"/>
                          <a:cs typeface="+mn-cs"/>
                        </a:rPr>
                        <a:t>啦</a:t>
                      </a:r>
                      <a:r>
                        <a:rPr lang="en-US" altLang="zh-TW" sz="18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zh-TW" altLang="zh-HK" sz="18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zh-TW"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提供主意</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11365929"/>
                  </a:ext>
                </a:extLst>
              </a:tr>
              <a:tr h="69977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第二式：直</a:t>
                      </a:r>
                      <a:r>
                        <a:rPr lang="zh-TW" altLang="en-US" sz="1800" b="1" kern="1200" dirty="0">
                          <a:solidFill>
                            <a:schemeClr val="accent2"/>
                          </a:solidFill>
                          <a:effectLst/>
                          <a:latin typeface="微軟正黑體" panose="020B0604030504040204" pitchFamily="34" charset="-120"/>
                          <a:ea typeface="微軟正黑體" panose="020B0604030504040204" pitchFamily="34" charset="-120"/>
                          <a:cs typeface="+mn-cs"/>
                        </a:rPr>
                        <a:t>截</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了當式</a:t>
                      </a:r>
                      <a: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t/>
                      </a:r>
                      <a:b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en-US" altLang="zh-HK" sz="1800" kern="1200" dirty="0" smtClean="0">
                          <a:solidFill>
                            <a:schemeClr val="bg1"/>
                          </a:solidFill>
                          <a:effectLst/>
                          <a:latin typeface="微軟正黑體" panose="020B0604030504040204" pitchFamily="34" charset="-120"/>
                          <a:ea typeface="微軟正黑體" panose="020B0604030504040204" pitchFamily="34" charset="-120"/>
                          <a:cs typeface="+mn-cs"/>
                        </a:rPr>
                        <a:t>Sorry	      </a:t>
                      </a:r>
                      <a:r>
                        <a:rPr lang="zh-TW" altLang="zh-HK" sz="1800" kern="1200" dirty="0" smtClean="0">
                          <a:solidFill>
                            <a:schemeClr val="bg1"/>
                          </a:solidFill>
                          <a:effectLst/>
                          <a:latin typeface="微軟正黑體" panose="020B0604030504040204" pitchFamily="34" charset="-120"/>
                          <a:ea typeface="微軟正黑體" panose="020B0604030504040204" pitchFamily="34" charset="-120"/>
                          <a:cs typeface="+mn-cs"/>
                        </a:rPr>
                        <a:t>我</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唔想試」</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簡短地拒絕</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endParaRPr>
                    </a:p>
                    <a:p>
                      <a:pPr>
                        <a:lnSpc>
                          <a:spcPct val="115000"/>
                        </a:lnSpc>
                        <a:spcAft>
                          <a:spcPts val="0"/>
                        </a:spcAft>
                      </a:pP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第七式：婉轉拒絕式</a:t>
                      </a:r>
                      <a:r>
                        <a:rPr lang="en-US" altLang="zh-HK" sz="1800" kern="1200" dirty="0">
                          <a:solidFill>
                            <a:schemeClr val="accent2"/>
                          </a:solidFill>
                          <a:effectLst/>
                          <a:latin typeface="微軟正黑體" panose="020B0604030504040204" pitchFamily="34" charset="-120"/>
                          <a:ea typeface="微軟正黑體" panose="020B0604030504040204" pitchFamily="34" charset="-120"/>
                          <a:cs typeface="+mn-cs"/>
                        </a:rPr>
                        <a:t/>
                      </a:r>
                      <a:br>
                        <a:rPr lang="en-US" altLang="zh-HK" sz="1800" kern="1200" dirty="0">
                          <a:solidFill>
                            <a:schemeClr val="accent2"/>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「我可能對</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這些過</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敏，所以</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不</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敢亂食」</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擔心對藥物敏感</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40351216"/>
                  </a:ext>
                </a:extLst>
              </a:tr>
              <a:tr h="699770">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200" b="1" kern="100" dirty="0">
                          <a:solidFill>
                            <a:schemeClr val="accent5">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第三式：學識淵博式</a:t>
                      </a:r>
                      <a: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t/>
                      </a:r>
                      <a:b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「呢</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D</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嘢</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會害我地</a:t>
                      </a:r>
                      <a:r>
                        <a:rPr lang="zh-TW" altLang="zh-HK" sz="1800" kern="1200" dirty="0" smtClean="0">
                          <a:solidFill>
                            <a:schemeClr val="bg1"/>
                          </a:solidFill>
                          <a:effectLst/>
                          <a:latin typeface="微軟正黑體" panose="020B0604030504040204" pitchFamily="34" charset="-120"/>
                          <a:ea typeface="微軟正黑體" panose="020B0604030504040204" pitchFamily="34" charset="-120"/>
                          <a:cs typeface="+mn-cs"/>
                        </a:rPr>
                        <a:t>一世</a:t>
                      </a:r>
                      <a:r>
                        <a:rPr lang="zh-TW"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嘅</a:t>
                      </a:r>
                      <a:r>
                        <a:rPr lang="zh-TW" altLang="zh-HK" sz="18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道出毒品的禍害</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第八式：保持距離式</a:t>
                      </a:r>
                      <a:r>
                        <a:rPr lang="en-US"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
                      </a:r>
                      <a:br>
                        <a:rPr lang="en-US"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「你</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不用</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引</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誘</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我！我</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無一個朋友會</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試，打波仲好啦！」</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良朋益友最重要</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03783824"/>
                  </a:ext>
                </a:extLst>
              </a:tr>
              <a:tr h="699770">
                <a:tc>
                  <a:txBody>
                    <a:bodyPr/>
                    <a:lstStyle/>
                    <a:p>
                      <a:pPr>
                        <a:lnSpc>
                          <a:spcPct val="115000"/>
                        </a:lnSpc>
                        <a:spcAft>
                          <a:spcPts val="0"/>
                        </a:spcAft>
                      </a:pPr>
                      <a:r>
                        <a:rPr lang="en-US" sz="1200"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第四式：金蟬脫殼式</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
                      </a:r>
                      <a:b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「我</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現在</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去</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見</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Miss</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，遲</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D</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先傾啦！」</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找</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藉</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口離開現場</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200" b="1"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第九式：家人至上式</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
                      </a:r>
                      <a:b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阿</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媽</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阿爸</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話唔好亂食藥，等我問下佢</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哋</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先！」</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凡事要與父母傾談</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05267355"/>
                  </a:ext>
                </a:extLst>
              </a:tr>
              <a:tr h="699770">
                <a:tc>
                  <a:txBody>
                    <a:bodyPr/>
                    <a:lstStyle/>
                    <a:p>
                      <a:pPr>
                        <a:lnSpc>
                          <a:spcPct val="115000"/>
                        </a:lnSpc>
                        <a:spcAft>
                          <a:spcPts val="0"/>
                        </a:spcAft>
                      </a:pPr>
                      <a:r>
                        <a:rPr lang="en-US" sz="1200"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第五式：東拉西扯式</a:t>
                      </a:r>
                      <a: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t/>
                      </a:r>
                      <a:b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「咦</a:t>
                      </a:r>
                      <a:r>
                        <a:rPr lang="zh-TW" altLang="zh-HK" sz="1800" kern="1200" dirty="0" smtClean="0">
                          <a:solidFill>
                            <a:schemeClr val="bg1"/>
                          </a:solidFill>
                          <a:effectLst/>
                          <a:latin typeface="微軟正黑體" panose="020B0604030504040204" pitchFamily="34" charset="-120"/>
                          <a:ea typeface="微軟正黑體" panose="020B0604030504040204" pitchFamily="34" charset="-120"/>
                          <a:cs typeface="+mn-cs"/>
                        </a:rPr>
                        <a:t>！下</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星期去旅行</a:t>
                      </a:r>
                      <a:r>
                        <a:rPr lang="zh-TW" altLang="zh-HK" sz="1800" kern="1200" dirty="0" smtClean="0">
                          <a:solidFill>
                            <a:schemeClr val="bg1"/>
                          </a:solidFill>
                          <a:effectLst/>
                          <a:latin typeface="微軟正黑體" panose="020B0604030504040204" pitchFamily="34" charset="-120"/>
                          <a:ea typeface="微軟正黑體" panose="020B0604030504040204" pitchFamily="34" charset="-120"/>
                          <a:cs typeface="+mn-cs"/>
                        </a:rPr>
                        <a:t>喎</a:t>
                      </a:r>
                      <a:r>
                        <a:rPr lang="en-US" altLang="zh-TW" sz="18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zh-TW" altLang="zh-HK" sz="1800" kern="1200" dirty="0" smtClean="0">
                          <a:solidFill>
                            <a:schemeClr val="bg1"/>
                          </a:solidFill>
                          <a:effectLst/>
                          <a:latin typeface="微軟正黑體" panose="020B0604030504040204" pitchFamily="34" charset="-120"/>
                          <a:ea typeface="微軟正黑體" panose="020B0604030504040204" pitchFamily="34" charset="-120"/>
                          <a:cs typeface="+mn-cs"/>
                        </a:rPr>
                        <a:t>」</a:t>
                      </a:r>
                      <a:endParaRPr lang="en-US" altLang="zh-TW" sz="1800" kern="1200" dirty="0">
                        <a:solidFill>
                          <a:schemeClr val="bg1"/>
                        </a:solidFill>
                        <a:effectLst/>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15000"/>
                        </a:lnSpc>
                        <a:spcBef>
                          <a:spcPts val="0"/>
                        </a:spcBef>
                        <a:spcAft>
                          <a:spcPts val="0"/>
                        </a:spcAft>
                        <a:buClrTx/>
                        <a:buSzTx/>
                        <a:buFontTx/>
                        <a:buNone/>
                        <a:tabLst/>
                        <a:defRPr/>
                      </a:pP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轉換話題</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第十式：專業意見式</a:t>
                      </a:r>
                      <a: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t/>
                      </a:r>
                      <a:b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「食</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這些</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？我要問過我嘅醫生先」</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使毒販知難而退</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2019251"/>
                  </a:ext>
                </a:extLst>
              </a:tr>
            </a:tbl>
          </a:graphicData>
        </a:graphic>
      </p:graphicFrame>
      <p:sp>
        <p:nvSpPr>
          <p:cNvPr id="11" name="文字方塊 10"/>
          <p:cNvSpPr txBox="1"/>
          <p:nvPr/>
        </p:nvSpPr>
        <p:spPr>
          <a:xfrm>
            <a:off x="7149947" y="6444948"/>
            <a:ext cx="5042053"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百毒不侵「備忘錄」</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衞生署學生健康服務網站</a:t>
            </a:r>
            <a:endParaRPr lang="zh-HK" altLang="en-US" sz="1400" dirty="0">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460FD4D2-C467-4122-8630-0C70AEE8B0F9}"/>
              </a:ext>
            </a:extLst>
          </p:cNvPr>
          <p:cNvSpPr>
            <a:spLocks noGrp="1"/>
          </p:cNvSpPr>
          <p:nvPr>
            <p:ph type="sldNum" sz="quarter" idx="12"/>
          </p:nvPr>
        </p:nvSpPr>
        <p:spPr>
          <a:xfrm>
            <a:off x="11245736" y="6029652"/>
            <a:ext cx="946264" cy="365125"/>
          </a:xfrm>
        </p:spPr>
        <p:txBody>
          <a:bodyPr/>
          <a:lstStyle/>
          <a:p>
            <a:fld id="{D57F1E4F-1CFF-5643-939E-217C01CDF565}" type="slidenum">
              <a:rPr lang="en-US" smtClean="0"/>
              <a:pPr/>
              <a:t>25</a:t>
            </a:fld>
            <a:endParaRPr lang="en-US" dirty="0"/>
          </a:p>
        </p:txBody>
      </p:sp>
      <p:sp>
        <p:nvSpPr>
          <p:cNvPr id="6" name="Rectangle 4"/>
          <p:cNvSpPr>
            <a:spLocks noChangeArrowheads="1"/>
          </p:cNvSpPr>
          <p:nvPr/>
        </p:nvSpPr>
        <p:spPr bwMode="auto">
          <a:xfrm>
            <a:off x="7877508" y="1886474"/>
            <a:ext cx="1290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HK" altLang="zh-HK" dirty="0" smtClean="0">
                <a:solidFill>
                  <a:schemeClr val="bg1"/>
                </a:solidFill>
                <a:latin typeface="微軟正黑體" panose="020B0604030504040204" pitchFamily="34" charset="-120"/>
                <a:ea typeface="微軟正黑體" panose="020B0604030504040204" pitchFamily="34" charset="-120"/>
              </a:rPr>
              <a:t>…… </a:t>
            </a:r>
            <a:endParaRPr lang="zh-HK" altLang="zh-HK" dirty="0">
              <a:solidFill>
                <a:schemeClr val="bg1"/>
              </a:solidFill>
              <a:latin typeface="微軟正黑體" panose="020B0604030504040204" pitchFamily="34" charset="-120"/>
              <a:ea typeface="微軟正黑體" panose="020B0604030504040204" pitchFamily="34" charset="-120"/>
            </a:endParaRPr>
          </a:p>
        </p:txBody>
      </p:sp>
      <p:sp>
        <p:nvSpPr>
          <p:cNvPr id="7" name="Rectangle 4"/>
          <p:cNvSpPr>
            <a:spLocks noChangeArrowheads="1"/>
          </p:cNvSpPr>
          <p:nvPr/>
        </p:nvSpPr>
        <p:spPr bwMode="auto">
          <a:xfrm>
            <a:off x="2129171" y="2753248"/>
            <a:ext cx="1290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HK" altLang="zh-HK" dirty="0" smtClean="0">
                <a:solidFill>
                  <a:schemeClr val="bg1"/>
                </a:solidFill>
                <a:latin typeface="微軟正黑體" panose="020B0604030504040204" pitchFamily="34" charset="-120"/>
                <a:ea typeface="微軟正黑體" panose="020B0604030504040204" pitchFamily="34" charset="-120"/>
              </a:rPr>
              <a:t>…… </a:t>
            </a:r>
            <a:endParaRPr lang="zh-HK" altLang="zh-HK" dirty="0">
              <a:solidFill>
                <a:schemeClr val="bg1"/>
              </a:solidFill>
              <a:latin typeface="微軟正黑體" panose="020B0604030504040204" pitchFamily="34" charset="-120"/>
              <a:ea typeface="微軟正黑體" panose="020B0604030504040204" pitchFamily="34" charset="-120"/>
            </a:endParaRPr>
          </a:p>
        </p:txBody>
      </p:sp>
      <p:sp>
        <p:nvSpPr>
          <p:cNvPr id="8" name="Rectangle 4"/>
          <p:cNvSpPr>
            <a:spLocks noChangeArrowheads="1"/>
          </p:cNvSpPr>
          <p:nvPr/>
        </p:nvSpPr>
        <p:spPr bwMode="auto">
          <a:xfrm>
            <a:off x="3593639" y="5560743"/>
            <a:ext cx="1290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HK" altLang="zh-HK" dirty="0" smtClean="0">
                <a:solidFill>
                  <a:schemeClr val="bg1"/>
                </a:solidFill>
                <a:latin typeface="微軟正黑體" panose="020B0604030504040204" pitchFamily="34" charset="-120"/>
                <a:ea typeface="微軟正黑體" panose="020B0604030504040204" pitchFamily="34" charset="-120"/>
              </a:rPr>
              <a:t>……</a:t>
            </a:r>
            <a:r>
              <a:rPr lang="en-US" altLang="zh-HK" dirty="0" smtClean="0">
                <a:solidFill>
                  <a:schemeClr val="bg1"/>
                </a:solidFill>
                <a:latin typeface="微軟正黑體" panose="020B0604030504040204" pitchFamily="34" charset="-120"/>
                <a:ea typeface="微軟正黑體" panose="020B0604030504040204" pitchFamily="34" charset="-120"/>
              </a:rPr>
              <a:t> </a:t>
            </a:r>
            <a:r>
              <a:rPr lang="zh-HK" altLang="zh-HK" dirty="0" smtClean="0">
                <a:solidFill>
                  <a:schemeClr val="bg1"/>
                </a:solidFill>
                <a:latin typeface="微軟正黑體" panose="020B0604030504040204" pitchFamily="34" charset="-120"/>
                <a:ea typeface="微軟正黑體" panose="020B0604030504040204" pitchFamily="34" charset="-120"/>
              </a:rPr>
              <a:t> </a:t>
            </a:r>
            <a:endParaRPr lang="zh-HK" altLang="zh-HK"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80498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77950" y="394636"/>
            <a:ext cx="7198007" cy="666657"/>
          </a:xfrm>
          <a:prstGeom prst="rect">
            <a:avLst/>
          </a:prstGeom>
        </p:spPr>
        <p:txBody>
          <a:bodyPr wrap="square">
            <a:spAutoFit/>
          </a:bodyPr>
          <a:lstStyle/>
          <a:p>
            <a:pPr marL="359410" algn="ctr">
              <a:lnSpc>
                <a:spcPct val="130000"/>
              </a:lnSpc>
            </a:pPr>
            <a:r>
              <a:rPr lang="zh-TW" altLang="zh-HK"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百毒不侵</a:t>
            </a:r>
            <a:r>
              <a:rPr lang="zh-TW" altLang="en-US"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之</a:t>
            </a:r>
            <a:r>
              <a:rPr lang="en-US" altLang="zh-TW"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八大內功心法</a:t>
            </a:r>
            <a:r>
              <a:rPr lang="en-US" altLang="zh-TW"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a:t>
            </a:r>
          </a:p>
        </p:txBody>
      </p:sp>
      <p:graphicFrame>
        <p:nvGraphicFramePr>
          <p:cNvPr id="10" name="表格 9"/>
          <p:cNvGraphicFramePr>
            <a:graphicFrameLocks noGrp="1"/>
          </p:cNvGraphicFramePr>
          <p:nvPr>
            <p:extLst>
              <p:ext uri="{D42A27DB-BD31-4B8C-83A1-F6EECF244321}">
                <p14:modId xmlns:p14="http://schemas.microsoft.com/office/powerpoint/2010/main" val="888843672"/>
              </p:ext>
            </p:extLst>
          </p:nvPr>
        </p:nvGraphicFramePr>
        <p:xfrm>
          <a:off x="1552353" y="1463040"/>
          <a:ext cx="9144000" cy="4375632"/>
        </p:xfrm>
        <a:graphic>
          <a:graphicData uri="http://schemas.openxmlformats.org/drawingml/2006/table">
            <a:tbl>
              <a:tblPr firstRow="1" firstCol="1" bandRow="1"/>
              <a:tblGrid>
                <a:gridCol w="4572000">
                  <a:extLst>
                    <a:ext uri="{9D8B030D-6E8A-4147-A177-3AD203B41FA5}">
                      <a16:colId xmlns:a16="http://schemas.microsoft.com/office/drawing/2014/main" val="3768008247"/>
                    </a:ext>
                  </a:extLst>
                </a:gridCol>
                <a:gridCol w="4572000">
                  <a:extLst>
                    <a:ext uri="{9D8B030D-6E8A-4147-A177-3AD203B41FA5}">
                      <a16:colId xmlns:a16="http://schemas.microsoft.com/office/drawing/2014/main" val="2567289452"/>
                    </a:ext>
                  </a:extLst>
                </a:gridCol>
              </a:tblGrid>
              <a:tr h="1063866">
                <a:tc>
                  <a:txBody>
                    <a:bodyPr/>
                    <a:lstStyle/>
                    <a:p>
                      <a:pPr marL="514350" marR="0" lvl="0" indent="-514350" algn="l" defTabSz="914400" rtl="0" eaLnBrk="1" fontAlgn="auto" latinLnBrk="0" hangingPunct="1">
                        <a:lnSpc>
                          <a:spcPct val="115000"/>
                        </a:lnSpc>
                        <a:spcBef>
                          <a:spcPts val="0"/>
                        </a:spcBef>
                        <a:spcAft>
                          <a:spcPts val="0"/>
                        </a:spcAft>
                        <a:buClrTx/>
                        <a:buSzTx/>
                        <a:buFont typeface="Wingdings" panose="05000000000000000000" pitchFamily="2" charset="2"/>
                        <a:buChar char="ü"/>
                        <a:tabLst/>
                        <a:defRPr/>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認識毒品的禍害，切勿</a:t>
                      </a:r>
                      <a:r>
                        <a:rPr lang="zh-TW" altLang="zh-HK" sz="2400" kern="1200" dirty="0" smtClean="0">
                          <a:solidFill>
                            <a:schemeClr val="bg1"/>
                          </a:solidFill>
                          <a:effectLst/>
                          <a:latin typeface="微軟正黑體" panose="020B0604030504040204" pitchFamily="34" charset="-120"/>
                          <a:ea typeface="微軟正黑體" panose="020B0604030504040204" pitchFamily="34" charset="-120"/>
                          <a:cs typeface="+mn-cs"/>
                        </a:rPr>
                        <a:t>吸食毒品</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sz="16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有困難時，向家人、老師、社工或輔導熱線尋求協助</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11365929"/>
                  </a:ext>
                </a:extLst>
              </a:tr>
              <a:tr h="1103922">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廣結</a:t>
                      </a:r>
                      <a:r>
                        <a:rPr lang="zh-TW" altLang="zh-HK" sz="2400" kern="1200" dirty="0" smtClean="0">
                          <a:solidFill>
                            <a:schemeClr val="bg1"/>
                          </a:solidFill>
                          <a:effectLst/>
                          <a:latin typeface="微軟正黑體" panose="020B0604030504040204" pitchFamily="34" charset="-120"/>
                          <a:ea typeface="微軟正黑體" panose="020B0604030504040204" pitchFamily="34" charset="-120"/>
                          <a:cs typeface="+mn-cs"/>
                        </a:rPr>
                        <a:t>良朋</a:t>
                      </a:r>
                      <a:r>
                        <a:rPr lang="zh-TW" altLang="en-US" sz="2400" kern="1200" dirty="0" smtClean="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善用餘閒，參與有益身心的康樂及文娛活動</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40351216"/>
                  </a:ext>
                </a:extLst>
              </a:tr>
              <a:tr h="1103922">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有困擾時，與人傾訴，分享感受</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與家人互相關懷和愛護</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03783824"/>
                  </a:ext>
                </a:extLst>
              </a:tr>
              <a:tr h="1103922">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培養良好嗜好以陶冶性情</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在需要時，運用百毒不侵絕世招式</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05267355"/>
                  </a:ext>
                </a:extLst>
              </a:tr>
            </a:tbl>
          </a:graphicData>
        </a:graphic>
      </p:graphicFrame>
      <p:sp>
        <p:nvSpPr>
          <p:cNvPr id="3" name="文字方塊 2"/>
          <p:cNvSpPr txBox="1"/>
          <p:nvPr/>
        </p:nvSpPr>
        <p:spPr>
          <a:xfrm>
            <a:off x="7149947" y="6115077"/>
            <a:ext cx="5042053"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百毒不侵「備忘錄」</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衞生署學生健康服務網站</a:t>
            </a:r>
            <a:endParaRPr lang="zh-HK" altLang="en-US" sz="1400" dirty="0">
              <a:latin typeface="微軟正黑體" panose="020B0604030504040204" pitchFamily="34" charset="-120"/>
              <a:ea typeface="微軟正黑體" panose="020B0604030504040204" pitchFamily="34" charset="-120"/>
            </a:endParaRPr>
          </a:p>
        </p:txBody>
      </p:sp>
      <p:sp>
        <p:nvSpPr>
          <p:cNvPr id="4" name="投影片編號版面配置區 3">
            <a:extLst>
              <a:ext uri="{FF2B5EF4-FFF2-40B4-BE49-F238E27FC236}">
                <a16:creationId xmlns:a16="http://schemas.microsoft.com/office/drawing/2014/main" id="{A273E229-8720-4F1C-B90D-192DF3042418}"/>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723406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a:t>課堂活動三：我的好心情秘笈</a:t>
            </a:r>
            <a:endParaRPr lang="en-US" dirty="0"/>
          </a:p>
        </p:txBody>
      </p:sp>
      <p:sp>
        <p:nvSpPr>
          <p:cNvPr id="5" name="副標題 4"/>
          <p:cNvSpPr>
            <a:spLocks noGrp="1"/>
          </p:cNvSpPr>
          <p:nvPr>
            <p:ph type="subTitle" idx="1"/>
          </p:nvPr>
        </p:nvSpPr>
        <p:spPr/>
        <p:txBody>
          <a:bodyPr/>
          <a:lstStyle/>
          <a:p>
            <a:endParaRPr lang="en-US"/>
          </a:p>
        </p:txBody>
      </p:sp>
      <p:sp>
        <p:nvSpPr>
          <p:cNvPr id="2" name="投影片編號版面配置區 1">
            <a:extLst>
              <a:ext uri="{FF2B5EF4-FFF2-40B4-BE49-F238E27FC236}">
                <a16:creationId xmlns:a16="http://schemas.microsoft.com/office/drawing/2014/main" id="{32F3DA52-58B8-4160-8E8B-162D5BB0CD2D}"/>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206213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96754" y="222633"/>
            <a:ext cx="11396410" cy="1508760"/>
          </a:xfrm>
        </p:spPr>
        <p:txBody>
          <a:bodyPr/>
          <a:lstStyle/>
          <a:p>
            <a:r>
              <a:rPr lang="zh-TW" altLang="en-US" dirty="0"/>
              <a:t>當你情緒低落和面對壓力時，你有何</a:t>
            </a:r>
            <a:r>
              <a:rPr lang="zh-TW" altLang="en-US" dirty="0" smtClean="0"/>
              <a:t>紓解方法</a:t>
            </a:r>
            <a:r>
              <a:rPr lang="zh-TW" altLang="en-US" dirty="0"/>
              <a:t>？</a:t>
            </a:r>
            <a:endParaRPr lang="en-US" dirty="0"/>
          </a:p>
        </p:txBody>
      </p:sp>
      <p:sp>
        <p:nvSpPr>
          <p:cNvPr id="9" name="內容版面配置區 8"/>
          <p:cNvSpPr>
            <a:spLocks noGrp="1"/>
          </p:cNvSpPr>
          <p:nvPr>
            <p:ph idx="1"/>
          </p:nvPr>
        </p:nvSpPr>
        <p:spPr/>
        <p:txBody>
          <a:bodyPr/>
          <a:lstStyle/>
          <a:p>
            <a:endParaRPr lang="en-US" dirty="0"/>
          </a:p>
        </p:txBody>
      </p:sp>
      <p:sp>
        <p:nvSpPr>
          <p:cNvPr id="5" name="矩形 4"/>
          <p:cNvSpPr/>
          <p:nvPr/>
        </p:nvSpPr>
        <p:spPr>
          <a:xfrm>
            <a:off x="2589212" y="1784733"/>
            <a:ext cx="8945697" cy="49355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3615157" y="1905000"/>
            <a:ext cx="6863509" cy="769441"/>
          </a:xfrm>
          <a:prstGeom prst="rect">
            <a:avLst/>
          </a:prstGeom>
          <a:noFill/>
        </p:spPr>
        <p:txBody>
          <a:bodyPr wrap="square" rtlCol="0">
            <a:spAutoFit/>
          </a:bodyPr>
          <a:lstStyle/>
          <a:p>
            <a:pPr algn="ctr"/>
            <a:r>
              <a:rPr lang="zh-TW" altLang="en-US" sz="44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我的好心情秘笈</a:t>
            </a:r>
            <a:endParaRPr lang="en-US" sz="44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endParaRPr>
          </a:p>
        </p:txBody>
      </p:sp>
      <p:graphicFrame>
        <p:nvGraphicFramePr>
          <p:cNvPr id="8" name="資料庫圖表 7"/>
          <p:cNvGraphicFramePr/>
          <p:nvPr>
            <p:extLst>
              <p:ext uri="{D42A27DB-BD31-4B8C-83A1-F6EECF244321}">
                <p14:modId xmlns:p14="http://schemas.microsoft.com/office/powerpoint/2010/main" val="314723588"/>
              </p:ext>
            </p:extLst>
          </p:nvPr>
        </p:nvGraphicFramePr>
        <p:xfrm>
          <a:off x="2998060" y="2357610"/>
          <a:ext cx="8128000" cy="4362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投影片編號版面配置區 2">
            <a:extLst>
              <a:ext uri="{FF2B5EF4-FFF2-40B4-BE49-F238E27FC236}">
                <a16:creationId xmlns:a16="http://schemas.microsoft.com/office/drawing/2014/main" id="{A08B6CF9-970D-4C69-90F6-D73CBDAAD0B4}"/>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143795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我的好心情秘笈</a:t>
            </a:r>
            <a:endParaRPr 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048206044"/>
              </p:ext>
            </p:extLst>
          </p:nvPr>
        </p:nvGraphicFramePr>
        <p:xfrm>
          <a:off x="2129736" y="143219"/>
          <a:ext cx="9838063" cy="6621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字方塊 4"/>
          <p:cNvSpPr txBox="1"/>
          <p:nvPr/>
        </p:nvSpPr>
        <p:spPr>
          <a:xfrm>
            <a:off x="9430440" y="6226199"/>
            <a:ext cx="2761560"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 精神健康諮詢委員會</a:t>
            </a:r>
            <a:endParaRPr lang="zh-HK" altLang="en-US" sz="1400" dirty="0">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226FDEE4-EB15-41C9-AF54-EEE45AF0B7D2}"/>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123479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0052A1-72E8-4332-A196-283D663474FF}"/>
              </a:ext>
            </a:extLst>
          </p:cNvPr>
          <p:cNvSpPr>
            <a:spLocks noGrp="1"/>
          </p:cNvSpPr>
          <p:nvPr>
            <p:ph type="title"/>
          </p:nvPr>
        </p:nvSpPr>
        <p:spPr>
          <a:xfrm>
            <a:off x="1697217" y="1952978"/>
            <a:ext cx="8797565" cy="3433034"/>
          </a:xfrm>
          <a:solidFill>
            <a:schemeClr val="accent2">
              <a:lumMod val="60000"/>
              <a:lumOff val="40000"/>
            </a:schemeClr>
          </a:solidFill>
        </p:spPr>
        <p:txBody>
          <a:bodyPr>
            <a:normAutofit/>
          </a:bodyPr>
          <a:lstStyle/>
          <a:p>
            <a:pPr algn="ctr"/>
            <a:r>
              <a:rPr lang="zh-TW" altLang="en-US" sz="5400" b="1" dirty="0">
                <a:solidFill>
                  <a:schemeClr val="tx1"/>
                </a:solidFill>
                <a:effectLst>
                  <a:outerShdw blurRad="38100" dist="38100" dir="2700000" algn="tl">
                    <a:srgbClr val="000000">
                      <a:alpha val="43137"/>
                    </a:srgbClr>
                  </a:outerShdw>
                </a:effectLst>
              </a:rPr>
              <a:t>太空？太「兇」</a:t>
            </a:r>
            <a:r>
              <a:rPr lang="zh-TW" altLang="en-US" sz="5400" dirty="0"/>
              <a:t>？</a:t>
            </a:r>
            <a:r>
              <a:rPr lang="en-US" altLang="zh-TW" sz="5400" dirty="0"/>
              <a:t/>
            </a:r>
            <a:br>
              <a:rPr lang="en-US" altLang="zh-TW" sz="5400" dirty="0"/>
            </a:br>
            <a:r>
              <a:rPr lang="zh-TW" altLang="en-US" sz="5400" dirty="0"/>
              <a:t>吸食電子煙可以</a:t>
            </a:r>
            <a:r>
              <a:rPr lang="zh-TW" altLang="en-US" sz="5400" b="1" dirty="0">
                <a:solidFill>
                  <a:schemeClr val="tx1"/>
                </a:solidFill>
                <a:effectLst>
                  <a:outerShdw blurRad="38100" dist="38100" dir="2700000" algn="tl">
                    <a:srgbClr val="000000">
                      <a:alpha val="43137"/>
                    </a:srgbClr>
                  </a:outerShdw>
                </a:effectLst>
              </a:rPr>
              <a:t>上太空</a:t>
            </a:r>
            <a:r>
              <a:rPr lang="zh-TW" altLang="en-US" sz="5400" dirty="0"/>
              <a:t>？</a:t>
            </a:r>
            <a:endParaRPr lang="zh-HK" altLang="en-US" sz="5400" dirty="0"/>
          </a:p>
        </p:txBody>
      </p:sp>
      <p:sp>
        <p:nvSpPr>
          <p:cNvPr id="3" name="投影片編號版面配置區 2">
            <a:extLst>
              <a:ext uri="{FF2B5EF4-FFF2-40B4-BE49-F238E27FC236}">
                <a16:creationId xmlns:a16="http://schemas.microsoft.com/office/drawing/2014/main" id="{1A856AD9-C28E-48CC-A03D-869DCC7AFFD0}"/>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984776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我的好心情秘笈</a:t>
            </a:r>
            <a:endParaRPr 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069175843"/>
              </p:ext>
            </p:extLst>
          </p:nvPr>
        </p:nvGraphicFramePr>
        <p:xfrm>
          <a:off x="1958974" y="198304"/>
          <a:ext cx="10179587" cy="6555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字方塊 4"/>
          <p:cNvSpPr txBox="1"/>
          <p:nvPr/>
        </p:nvSpPr>
        <p:spPr>
          <a:xfrm>
            <a:off x="9430439" y="6202393"/>
            <a:ext cx="2761560"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 精神健康諮詢委員會</a:t>
            </a:r>
            <a:endParaRPr lang="zh-HK" altLang="en-US" sz="1400" dirty="0">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769F74F3-E29B-463A-BDD9-7D28FFC3EB84}"/>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306681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我的好心情秘笈</a:t>
            </a:r>
            <a:endParaRPr 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767682509"/>
              </p:ext>
            </p:extLst>
          </p:nvPr>
        </p:nvGraphicFramePr>
        <p:xfrm>
          <a:off x="2016088" y="143219"/>
          <a:ext cx="10058400" cy="6588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字方塊 4"/>
          <p:cNvSpPr txBox="1"/>
          <p:nvPr/>
        </p:nvSpPr>
        <p:spPr>
          <a:xfrm>
            <a:off x="9430439" y="6202393"/>
            <a:ext cx="2761560"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 精神健康諮詢委員會</a:t>
            </a:r>
            <a:endParaRPr lang="zh-HK" altLang="en-US" sz="1400" dirty="0">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CAD8925B-24F4-4884-9C16-2F97BB8B7686}"/>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639641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dirty="0"/>
              <a:t>我的行動承諾</a:t>
            </a:r>
            <a:endParaRPr lang="en-US" sz="6000" dirty="0"/>
          </a:p>
        </p:txBody>
      </p:sp>
      <p:sp>
        <p:nvSpPr>
          <p:cNvPr id="3" name="內容版面配置區 2"/>
          <p:cNvSpPr>
            <a:spLocks noGrp="1"/>
          </p:cNvSpPr>
          <p:nvPr>
            <p:ph idx="1"/>
          </p:nvPr>
        </p:nvSpPr>
        <p:spPr>
          <a:xfrm>
            <a:off x="1090670" y="2133600"/>
            <a:ext cx="10413942" cy="3777622"/>
          </a:xfrm>
        </p:spPr>
        <p:txBody>
          <a:bodyPr>
            <a:noAutofit/>
          </a:bodyPr>
          <a:lstStyle/>
          <a:p>
            <a:r>
              <a:rPr lang="zh-TW" altLang="en-US" sz="3600" dirty="0"/>
              <a:t>堅拒誘惑</a:t>
            </a:r>
            <a:endParaRPr lang="en-US" altLang="zh-TW" sz="3600" dirty="0"/>
          </a:p>
          <a:p>
            <a:r>
              <a:rPr lang="zh-TW" altLang="en-US" sz="3600" dirty="0"/>
              <a:t>抱持積極樂觀的人生態度，勇敢面對生活和成長的挑戰和困難</a:t>
            </a:r>
            <a:endParaRPr lang="en-US" altLang="zh-TW" sz="3600" dirty="0"/>
          </a:p>
          <a:p>
            <a:r>
              <a:rPr lang="zh-TW" altLang="en-US" sz="3600" dirty="0"/>
              <a:t>愛惜和尊重生命，學會保護自己，重視個人身心健康，實踐健康的生活模式</a:t>
            </a:r>
            <a:endParaRPr lang="en-US" altLang="zh-TW" sz="3600" dirty="0"/>
          </a:p>
          <a:p>
            <a:r>
              <a:rPr lang="zh-TW" altLang="en-US" sz="3600" dirty="0"/>
              <a:t>常存感恩之心，珍惜擁有的一切</a:t>
            </a:r>
            <a:endParaRPr lang="en-US" altLang="zh-TW" sz="3600" dirty="0"/>
          </a:p>
          <a:p>
            <a:r>
              <a:rPr lang="zh-TW" altLang="en-US" sz="3600" dirty="0"/>
              <a:t>適時尋求師長協助</a:t>
            </a:r>
            <a:endParaRPr lang="en-US" sz="3600" dirty="0"/>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413" y="4737253"/>
            <a:ext cx="3965632" cy="1916935"/>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8413" y="320483"/>
            <a:ext cx="2335577" cy="2140301"/>
          </a:xfrm>
          <a:prstGeom prst="rect">
            <a:avLst/>
          </a:prstGeom>
        </p:spPr>
      </p:pic>
      <p:sp>
        <p:nvSpPr>
          <p:cNvPr id="6" name="投影片編號版面配置區 5">
            <a:extLst>
              <a:ext uri="{FF2B5EF4-FFF2-40B4-BE49-F238E27FC236}">
                <a16:creationId xmlns:a16="http://schemas.microsoft.com/office/drawing/2014/main" id="{F682D9FA-D281-42EF-937B-44EE54B276ED}"/>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2032146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552" y="318817"/>
            <a:ext cx="9784080" cy="1508760"/>
          </a:xfrm>
        </p:spPr>
        <p:txBody>
          <a:bodyPr/>
          <a:lstStyle/>
          <a:p>
            <a:r>
              <a:rPr lang="zh-TW" altLang="en-US" dirty="0"/>
              <a:t>延伸學習活動</a:t>
            </a:r>
            <a:endParaRPr lang="en-US" dirty="0"/>
          </a:p>
        </p:txBody>
      </p:sp>
      <p:sp>
        <p:nvSpPr>
          <p:cNvPr id="3" name="內容版面配置區 2"/>
          <p:cNvSpPr>
            <a:spLocks noGrp="1"/>
          </p:cNvSpPr>
          <p:nvPr>
            <p:ph idx="1"/>
          </p:nvPr>
        </p:nvSpPr>
        <p:spPr>
          <a:xfrm>
            <a:off x="177521" y="2047495"/>
            <a:ext cx="5414054" cy="4534114"/>
          </a:xfrm>
        </p:spPr>
        <p:txBody>
          <a:bodyPr>
            <a:normAutofit/>
          </a:bodyPr>
          <a:lstStyle/>
          <a:p>
            <a:pPr marL="0" indent="0">
              <a:buNone/>
            </a:pPr>
            <a:r>
              <a:rPr lang="zh-TW" altLang="en-US" sz="2400" b="1" dirty="0"/>
              <a:t>參觀香港賽馬會禁毒資訊天地</a:t>
            </a:r>
            <a:endParaRPr lang="en-US" altLang="zh-TW" sz="2400" b="1" dirty="0"/>
          </a:p>
          <a:p>
            <a:r>
              <a:rPr lang="zh-TW" altLang="en-US" sz="2400" dirty="0"/>
              <a:t>位於金鐘道政府合署低座頂層，是全港首個以禁毒教育為主題的常設展覽館，設有多項互動多媒體設施和裝置</a:t>
            </a:r>
            <a:endParaRPr lang="en-US" altLang="zh-TW" sz="2400" dirty="0"/>
          </a:p>
          <a:p>
            <a:r>
              <a:rPr lang="zh-TW" altLang="en-US" sz="2400" dirty="0"/>
              <a:t>通過多元媒體展示、互動遊戲、參與式體驗等方式，加上真人真事個案、心聲分享，為參觀者帶來一個視、聽、感俱備的全感抗毒之旅</a:t>
            </a:r>
            <a:endParaRPr lang="en-US" altLang="zh-TW" sz="2400" dirty="0"/>
          </a:p>
          <a:p>
            <a:r>
              <a:rPr lang="zh-TW" altLang="en-US" sz="2400" dirty="0"/>
              <a:t>參觀者可以在禁毒資訊天地認識關於毒品的知識，更可以引發動力，去發掘人生的美好</a:t>
            </a:r>
            <a:endParaRPr lang="en-US" sz="2400" dirty="0"/>
          </a:p>
        </p:txBody>
      </p:sp>
      <p:sp>
        <p:nvSpPr>
          <p:cNvPr id="5" name="文字方塊 4"/>
          <p:cNvSpPr txBox="1"/>
          <p:nvPr/>
        </p:nvSpPr>
        <p:spPr>
          <a:xfrm>
            <a:off x="6702481" y="6427721"/>
            <a:ext cx="3147151"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 香港賽馬會禁毒資訊天地</a:t>
            </a:r>
          </a:p>
        </p:txBody>
      </p:sp>
      <p:sp>
        <p:nvSpPr>
          <p:cNvPr id="4" name="投影片編號版面配置區 3">
            <a:extLst>
              <a:ext uri="{FF2B5EF4-FFF2-40B4-BE49-F238E27FC236}">
                <a16:creationId xmlns:a16="http://schemas.microsoft.com/office/drawing/2014/main" id="{D6E20F61-FD2D-4173-8DB9-3DA7C2F5B430}"/>
              </a:ext>
            </a:extLst>
          </p:cNvPr>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7" name="圖片 6">
            <a:extLst>
              <a:ext uri="{FF2B5EF4-FFF2-40B4-BE49-F238E27FC236}">
                <a16:creationId xmlns:a16="http://schemas.microsoft.com/office/drawing/2014/main" id="{36F3C5B4-9FD2-4B6F-B6F9-33156C29C325}"/>
              </a:ext>
            </a:extLst>
          </p:cNvPr>
          <p:cNvPicPr>
            <a:picLocks noChangeAspect="1"/>
          </p:cNvPicPr>
          <p:nvPr/>
        </p:nvPicPr>
        <p:blipFill>
          <a:blip r:embed="rId3"/>
          <a:stretch>
            <a:fillRect/>
          </a:stretch>
        </p:blipFill>
        <p:spPr>
          <a:xfrm>
            <a:off x="6702481" y="246469"/>
            <a:ext cx="5156257" cy="6156845"/>
          </a:xfrm>
          <a:prstGeom prst="rect">
            <a:avLst/>
          </a:prstGeom>
          <a:ln w="38100" cap="sq">
            <a:solidFill>
              <a:schemeClr val="tx1"/>
            </a:solidFill>
            <a:prstDash val="solid"/>
            <a:miter lim="800000"/>
          </a:ln>
          <a:effectLst>
            <a:outerShdw blurRad="50800" dist="38100" dir="2700000" algn="tl" rotWithShape="0">
              <a:schemeClr val="tx1">
                <a:alpha val="40000"/>
              </a:schemeClr>
            </a:outerShdw>
          </a:effectLst>
        </p:spPr>
      </p:pic>
      <p:pic>
        <p:nvPicPr>
          <p:cNvPr id="2050" name="Picture 2" descr="Plan your visit photo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901" y="828758"/>
            <a:ext cx="2866878" cy="161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685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其他參考資料</a:t>
            </a:r>
            <a:endParaRPr lang="en-US" dirty="0"/>
          </a:p>
        </p:txBody>
      </p:sp>
      <p:sp>
        <p:nvSpPr>
          <p:cNvPr id="3" name="內容版面配置區 2"/>
          <p:cNvSpPr>
            <a:spLocks noGrp="1"/>
          </p:cNvSpPr>
          <p:nvPr>
            <p:ph idx="1"/>
          </p:nvPr>
        </p:nvSpPr>
        <p:spPr/>
        <p:txBody>
          <a:bodyPr>
            <a:normAutofit fontScale="85000" lnSpcReduction="20000"/>
          </a:bodyPr>
          <a:lstStyle/>
          <a:p>
            <a:r>
              <a:rPr lang="zh-TW" altLang="en-US" dirty="0"/>
              <a:t>保安局禁毒處 「太空油毒品」專題網頁</a:t>
            </a:r>
            <a:endParaRPr lang="en-US" altLang="zh-HK" dirty="0"/>
          </a:p>
          <a:p>
            <a:r>
              <a:rPr lang="en-US" altLang="zh-HK" dirty="0">
                <a:hlinkClick r:id="rId3"/>
              </a:rPr>
              <a:t>https://www.nd.gov.hk/tc/space_oil.html</a:t>
            </a:r>
            <a:endParaRPr lang="en-US" altLang="zh-HK" dirty="0"/>
          </a:p>
          <a:p>
            <a:endParaRPr lang="en-US" altLang="zh-TW" dirty="0"/>
          </a:p>
          <a:p>
            <a:r>
              <a:rPr lang="zh-TW" altLang="en-US" dirty="0"/>
              <a:t>香港警務處 禁毒宣傳短片 </a:t>
            </a:r>
            <a:r>
              <a:rPr lang="en-US" altLang="zh-TW" dirty="0"/>
              <a:t>- </a:t>
            </a:r>
            <a:r>
              <a:rPr lang="zh-TW" altLang="en-US" dirty="0"/>
              <a:t>咪仔日記第七集之鬼鼠鼠太空漫遊</a:t>
            </a:r>
            <a:endParaRPr lang="en-US" dirty="0"/>
          </a:p>
          <a:p>
            <a:r>
              <a:rPr lang="en-US" dirty="0">
                <a:hlinkClick r:id="rId4"/>
              </a:rPr>
              <a:t>https://www.youtube.com/watch?v=Kovcrl3Q8TY</a:t>
            </a:r>
            <a:endParaRPr lang="en-US" dirty="0"/>
          </a:p>
          <a:p>
            <a:endParaRPr lang="en-US" dirty="0"/>
          </a:p>
          <a:p>
            <a:r>
              <a:rPr lang="zh-TW" altLang="en-US" dirty="0"/>
              <a:t>保安局禁毒處 禁毒宣傳短片 </a:t>
            </a:r>
            <a:r>
              <a:rPr lang="en-US" altLang="zh-TW" dirty="0"/>
              <a:t>- </a:t>
            </a:r>
            <a:r>
              <a:rPr lang="zh-TW" altLang="en-US" dirty="0"/>
              <a:t>吸「太空</a:t>
            </a:r>
            <a:r>
              <a:rPr lang="zh-TW" altLang="en-US" dirty="0" smtClean="0"/>
              <a:t>油」</a:t>
            </a:r>
            <a:r>
              <a:rPr lang="zh-TW" altLang="en-US" dirty="0"/>
              <a:t>等同吸毒</a:t>
            </a:r>
            <a:endParaRPr lang="en-US" altLang="zh-TW" dirty="0"/>
          </a:p>
          <a:p>
            <a:r>
              <a:rPr lang="en-US" dirty="0">
                <a:hlinkClick r:id="rId5"/>
              </a:rPr>
              <a:t>https://www.youtube.com/watch?v=_gv5A3uxusQ</a:t>
            </a:r>
            <a:endParaRPr lang="en-US" dirty="0"/>
          </a:p>
          <a:p>
            <a:endParaRPr lang="en-US" dirty="0"/>
          </a:p>
          <a:p>
            <a:r>
              <a:rPr lang="zh-TW" altLang="en-US" dirty="0"/>
              <a:t>香港吸煙與健康委員會網站</a:t>
            </a:r>
            <a:endParaRPr lang="en-US" dirty="0"/>
          </a:p>
          <a:p>
            <a:r>
              <a:rPr lang="en-US" dirty="0">
                <a:hlinkClick r:id="rId6"/>
              </a:rPr>
              <a:t>https://www.smokefree.hk/?lang=tc</a:t>
            </a:r>
            <a:endParaRPr lang="en-US" dirty="0"/>
          </a:p>
          <a:p>
            <a:endParaRPr lang="en-US" dirty="0"/>
          </a:p>
        </p:txBody>
      </p:sp>
      <p:sp>
        <p:nvSpPr>
          <p:cNvPr id="4" name="投影片編號版面配置區 3">
            <a:extLst>
              <a:ext uri="{FF2B5EF4-FFF2-40B4-BE49-F238E27FC236}">
                <a16:creationId xmlns:a16="http://schemas.microsoft.com/office/drawing/2014/main" id="{4D1EEE9E-2EC8-4F43-BB18-DE2260AD4424}"/>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1718477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4206ACD-D12B-4ED2-982E-75C0441480D9}"/>
              </a:ext>
            </a:extLst>
          </p:cNvPr>
          <p:cNvSpPr>
            <a:spLocks noGrp="1"/>
          </p:cNvSpPr>
          <p:nvPr>
            <p:ph type="title"/>
          </p:nvPr>
        </p:nvSpPr>
        <p:spPr/>
        <p:txBody>
          <a:bodyPr/>
          <a:lstStyle/>
          <a:p>
            <a:r>
              <a:rPr lang="zh-TW" altLang="en-US" dirty="0"/>
              <a:t>甚麼是「太空油</a:t>
            </a:r>
            <a:r>
              <a:rPr lang="zh-TW" altLang="en-US" sz="4000" dirty="0"/>
              <a:t>毒品</a:t>
            </a:r>
            <a:r>
              <a:rPr lang="zh-TW" altLang="en-US" dirty="0"/>
              <a:t>」？</a:t>
            </a:r>
            <a:endParaRPr lang="zh-HK" altLang="en-US" dirty="0"/>
          </a:p>
        </p:txBody>
      </p:sp>
      <p:sp>
        <p:nvSpPr>
          <p:cNvPr id="3" name="內容版面配置區 2">
            <a:extLst>
              <a:ext uri="{FF2B5EF4-FFF2-40B4-BE49-F238E27FC236}">
                <a16:creationId xmlns:a16="http://schemas.microsoft.com/office/drawing/2014/main" id="{A2A419A4-CE5B-4733-B11D-BDCC14579DB5}"/>
              </a:ext>
            </a:extLst>
          </p:cNvPr>
          <p:cNvSpPr>
            <a:spLocks noGrp="1"/>
          </p:cNvSpPr>
          <p:nvPr>
            <p:ph idx="1"/>
          </p:nvPr>
        </p:nvSpPr>
        <p:spPr>
          <a:xfrm>
            <a:off x="1202919" y="2011680"/>
            <a:ext cx="8320279" cy="4846320"/>
          </a:xfrm>
        </p:spPr>
        <p:txBody>
          <a:bodyPr>
            <a:normAutofit fontScale="92500" lnSpcReduction="10000"/>
          </a:bodyPr>
          <a:lstStyle/>
          <a:p>
            <a:r>
              <a:rPr lang="zh-TW" altLang="en-US" sz="2800" dirty="0"/>
              <a:t>往往以</a:t>
            </a:r>
            <a:r>
              <a:rPr lang="zh-TW" altLang="en-US" sz="2800" b="1" dirty="0">
                <a:solidFill>
                  <a:schemeClr val="accent1"/>
                </a:solidFill>
              </a:rPr>
              <a:t>電子煙產品或加熱煙草產品吸入</a:t>
            </a:r>
            <a:r>
              <a:rPr lang="zh-TW" altLang="en-US" sz="2800" dirty="0">
                <a:solidFill>
                  <a:schemeClr val="accent1"/>
                </a:solidFill>
              </a:rPr>
              <a:t>，</a:t>
            </a:r>
            <a:r>
              <a:rPr lang="zh-TW" altLang="en-US" sz="2800" b="1" dirty="0">
                <a:solidFill>
                  <a:schemeClr val="accent1"/>
                </a:solidFill>
              </a:rPr>
              <a:t>以油／液體的方式藏在膠囊內</a:t>
            </a:r>
            <a:r>
              <a:rPr lang="zh-TW" altLang="en-US" sz="2800" dirty="0"/>
              <a:t>，加熱成氣霧以供吸入，故又稱「上頭電子煙」   </a:t>
            </a:r>
            <a:endParaRPr lang="en-US" altLang="zh-TW" sz="2800" dirty="0"/>
          </a:p>
          <a:p>
            <a:r>
              <a:rPr lang="zh-TW" altLang="en-US" sz="2800" dirty="0"/>
              <a:t>「太空油毒品」是一種</a:t>
            </a:r>
            <a:r>
              <a:rPr lang="zh-TW" altLang="en-US" sz="2800" b="1" dirty="0">
                <a:solidFill>
                  <a:schemeClr val="accent1"/>
                </a:solidFill>
              </a:rPr>
              <a:t>非法混入有害物質的煙油，沒有標準成分，其主要成分通常是法例要求必須經醫生處方的麻醉劑</a:t>
            </a:r>
            <a:r>
              <a:rPr lang="en-US" altLang="zh-TW" sz="2800" b="1" dirty="0">
                <a:solidFill>
                  <a:schemeClr val="accent1"/>
                </a:solidFill>
              </a:rPr>
              <a:t>——</a:t>
            </a:r>
            <a:r>
              <a:rPr lang="zh-TW" altLang="en-US" sz="2800" b="1" dirty="0">
                <a:solidFill>
                  <a:schemeClr val="accent1"/>
                </a:solidFill>
              </a:rPr>
              <a:t>依托咪酯</a:t>
            </a:r>
            <a:r>
              <a:rPr lang="zh-TW" altLang="en-US" sz="2800" dirty="0"/>
              <a:t>（ </a:t>
            </a:r>
            <a:r>
              <a:rPr lang="en-US" altLang="zh-TW" sz="2800" dirty="0"/>
              <a:t>Etomidate</a:t>
            </a:r>
            <a:r>
              <a:rPr lang="zh-TW" altLang="en-US" sz="2800" dirty="0"/>
              <a:t> ）  </a:t>
            </a:r>
            <a:endParaRPr lang="en-US" altLang="zh-TW" sz="2800" dirty="0"/>
          </a:p>
          <a:p>
            <a:r>
              <a:rPr lang="zh-TW" altLang="en-US" sz="2800" dirty="0"/>
              <a:t>按</a:t>
            </a:r>
            <a:r>
              <a:rPr lang="zh-TW" altLang="en-US" sz="2800" dirty="0" smtClean="0"/>
              <a:t>法例</a:t>
            </a:r>
            <a:r>
              <a:rPr lang="zh-TW" altLang="en-US" sz="2800" dirty="0"/>
              <a:t>，</a:t>
            </a:r>
            <a:r>
              <a:rPr lang="zh-TW" altLang="en-US" sz="2800" dirty="0" smtClean="0"/>
              <a:t>依托</a:t>
            </a:r>
            <a:r>
              <a:rPr lang="zh-TW" altLang="en-US" sz="2800" dirty="0"/>
              <a:t>咪酯</a:t>
            </a:r>
            <a:r>
              <a:rPr lang="zh-TW" altLang="en-US" sz="2800" dirty="0" smtClean="0"/>
              <a:t>是須</a:t>
            </a:r>
            <a:r>
              <a:rPr lang="zh-TW" altLang="en-US" sz="2800" dirty="0"/>
              <a:t>醫生處方的麻醉劑，在醫院廣泛用於手術或其他醫療程序中，作誘導全身麻醉之用</a:t>
            </a:r>
            <a:endParaRPr lang="en-US" altLang="zh-TW" sz="2800" dirty="0"/>
          </a:p>
          <a:p>
            <a:r>
              <a:rPr lang="zh-TW" altLang="en-US" sz="2800" dirty="0">
                <a:latin typeface="Roboto" panose="02000000000000000000" pitchFamily="2" charset="0"/>
              </a:rPr>
              <a:t>除依托咪酯外，「太空油</a:t>
            </a:r>
            <a:r>
              <a:rPr lang="zh-TW" altLang="en-US" sz="2800" dirty="0"/>
              <a:t>毒品</a:t>
            </a:r>
            <a:r>
              <a:rPr lang="zh-TW" altLang="en-US" sz="2800" dirty="0">
                <a:latin typeface="Roboto" panose="02000000000000000000" pitchFamily="2" charset="0"/>
              </a:rPr>
              <a:t>」</a:t>
            </a:r>
            <a:r>
              <a:rPr lang="zh-TW" altLang="en-US" sz="2800" b="1" dirty="0">
                <a:solidFill>
                  <a:schemeClr val="accent1"/>
                </a:solidFill>
              </a:rPr>
              <a:t>亦可能混入其他毒品</a:t>
            </a:r>
            <a:r>
              <a:rPr lang="zh-TW" altLang="en-US" sz="2800" dirty="0">
                <a:latin typeface="Roboto" panose="02000000000000000000" pitchFamily="2" charset="0"/>
              </a:rPr>
              <a:t>，包括大麻和氯胺酮（俗稱「</a:t>
            </a:r>
            <a:r>
              <a:rPr lang="en-US" altLang="zh-TW" sz="2800" dirty="0">
                <a:latin typeface="Roboto" panose="02000000000000000000" pitchFamily="2" charset="0"/>
              </a:rPr>
              <a:t>K</a:t>
            </a:r>
            <a:r>
              <a:rPr lang="zh-TW" altLang="en-US" sz="2800" dirty="0">
                <a:latin typeface="Roboto" panose="02000000000000000000" pitchFamily="2" charset="0"/>
              </a:rPr>
              <a:t>仔」）等</a:t>
            </a:r>
            <a:endParaRPr lang="en-US" altLang="zh-TW" sz="2800" dirty="0">
              <a:latin typeface="Roboto" panose="02000000000000000000" pitchFamily="2" charset="0"/>
            </a:endParaRPr>
          </a:p>
          <a:p>
            <a:r>
              <a:rPr lang="zh-TW" altLang="en-US" sz="2800" dirty="0"/>
              <a:t>「太空油毒品」會</a:t>
            </a:r>
            <a:r>
              <a:rPr lang="zh-TW" altLang="en-US" sz="2800" b="1" dirty="0">
                <a:solidFill>
                  <a:schemeClr val="accent1"/>
                </a:solidFill>
              </a:rPr>
              <a:t>嚴重損害身心健康</a:t>
            </a:r>
            <a:r>
              <a:rPr lang="zh-TW" altLang="en-US" sz="2800" dirty="0"/>
              <a:t>，包括令人上癮、失憶、抽搐、昏迷，甚至死亡</a:t>
            </a:r>
            <a:endParaRPr lang="en-US" altLang="zh-TW" sz="2800" b="1" dirty="0"/>
          </a:p>
          <a:p>
            <a:endParaRPr lang="en-US" altLang="zh-TW" sz="2800" dirty="0"/>
          </a:p>
          <a:p>
            <a:endParaRPr lang="zh-HK" altLang="en-US" sz="2400" dirty="0"/>
          </a:p>
        </p:txBody>
      </p:sp>
      <p:sp>
        <p:nvSpPr>
          <p:cNvPr id="4" name="矩形 3">
            <a:extLst>
              <a:ext uri="{FF2B5EF4-FFF2-40B4-BE49-F238E27FC236}">
                <a16:creationId xmlns:a16="http://schemas.microsoft.com/office/drawing/2014/main" id="{CA75104A-6932-4831-99EA-B79E7547191B}"/>
              </a:ext>
            </a:extLst>
          </p:cNvPr>
          <p:cNvSpPr/>
          <p:nvPr/>
        </p:nvSpPr>
        <p:spPr>
          <a:xfrm>
            <a:off x="9929598" y="286130"/>
            <a:ext cx="2159566" cy="307777"/>
          </a:xfrm>
          <a:prstGeom prst="rect">
            <a:avLst/>
          </a:prstGeom>
        </p:spPr>
        <p:txBody>
          <a:bodyPr wrap="none">
            <a:spAutoFit/>
          </a:bodyPr>
          <a:lstStyle/>
          <a:p>
            <a:r>
              <a:rPr lang="zh-TW" altLang="en-US" sz="1400" dirty="0">
                <a:solidFill>
                  <a:schemeClr val="bg1"/>
                </a:solidFill>
                <a:latin typeface="微軟正黑體" panose="020B0604030504040204" pitchFamily="34" charset="-120"/>
                <a:ea typeface="微軟正黑體" panose="020B0604030504040204" pitchFamily="34" charset="-120"/>
              </a:rPr>
              <a:t>圖片</a:t>
            </a:r>
            <a:r>
              <a:rPr lang="en-US" sz="1400" dirty="0" err="1">
                <a:solidFill>
                  <a:schemeClr val="bg1"/>
                </a:solidFill>
                <a:latin typeface="微軟正黑體" panose="020B0604030504040204" pitchFamily="34" charset="-120"/>
                <a:ea typeface="微軟正黑體" panose="020B0604030504040204" pitchFamily="34" charset="-120"/>
              </a:rPr>
              <a:t>來源</a:t>
            </a:r>
            <a:r>
              <a:rPr lang="zh-TW" altLang="en-US" sz="1400" dirty="0">
                <a:solidFill>
                  <a:schemeClr val="bg1"/>
                </a:solidFill>
                <a:latin typeface="微軟正黑體" panose="020B0604030504040204" pitchFamily="34" charset="-120"/>
                <a:ea typeface="微軟正黑體" panose="020B0604030504040204" pitchFamily="34" charset="-120"/>
              </a:rPr>
              <a:t>：保安局禁毒處</a:t>
            </a:r>
            <a:endParaRPr lang="en-US" sz="1400" dirty="0">
              <a:solidFill>
                <a:schemeClr val="bg1"/>
              </a:solidFill>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BF44D43B-DD14-48DC-B7FA-89EFA886FCB8}"/>
              </a:ext>
            </a:extLst>
          </p:cNvPr>
          <p:cNvPicPr>
            <a:picLocks noChangeAspect="1"/>
          </p:cNvPicPr>
          <p:nvPr/>
        </p:nvPicPr>
        <p:blipFill>
          <a:blip r:embed="rId2"/>
          <a:stretch>
            <a:fillRect/>
          </a:stretch>
        </p:blipFill>
        <p:spPr>
          <a:xfrm>
            <a:off x="9698389" y="591953"/>
            <a:ext cx="2390775" cy="3590925"/>
          </a:xfrm>
          <a:prstGeom prst="rect">
            <a:avLst/>
          </a:prstGeom>
        </p:spPr>
      </p:pic>
      <p:sp>
        <p:nvSpPr>
          <p:cNvPr id="6" name="投影片編號版面配置區 5">
            <a:extLst>
              <a:ext uri="{FF2B5EF4-FFF2-40B4-BE49-F238E27FC236}">
                <a16:creationId xmlns:a16="http://schemas.microsoft.com/office/drawing/2014/main" id="{A317F4E8-2F8A-49D3-8497-2CB45E9FCC38}"/>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186240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a:t>「</a:t>
            </a:r>
            <a:r>
              <a:rPr lang="zh-TW" altLang="en-US" strike="sngStrike" dirty="0"/>
              <a:t>太空</a:t>
            </a:r>
            <a:r>
              <a:rPr lang="zh-TW" altLang="en-US" dirty="0"/>
              <a:t>油</a:t>
            </a:r>
            <a:r>
              <a:rPr lang="zh-TW" altLang="en-US" sz="6000" dirty="0"/>
              <a:t>毒品</a:t>
            </a:r>
            <a:r>
              <a:rPr lang="zh-TW" altLang="en-US" dirty="0"/>
              <a:t>」的危險性</a:t>
            </a:r>
            <a:endParaRPr lang="en-US" dirty="0"/>
          </a:p>
        </p:txBody>
      </p:sp>
      <p:sp>
        <p:nvSpPr>
          <p:cNvPr id="5" name="副標題 4"/>
          <p:cNvSpPr>
            <a:spLocks noGrp="1"/>
          </p:cNvSpPr>
          <p:nvPr>
            <p:ph type="subTitle" idx="1"/>
          </p:nvPr>
        </p:nvSpPr>
        <p:spPr/>
        <p:txBody>
          <a:bodyPr/>
          <a:lstStyle/>
          <a:p>
            <a:endParaRPr lang="en-US"/>
          </a:p>
        </p:txBody>
      </p:sp>
      <p:sp>
        <p:nvSpPr>
          <p:cNvPr id="10" name="語音泡泡: 橢圓形 9">
            <a:extLst>
              <a:ext uri="{FF2B5EF4-FFF2-40B4-BE49-F238E27FC236}">
                <a16:creationId xmlns:a16="http://schemas.microsoft.com/office/drawing/2014/main" id="{C4873716-691A-4C3C-A494-2C69DEE4A369}"/>
              </a:ext>
            </a:extLst>
          </p:cNvPr>
          <p:cNvSpPr/>
          <p:nvPr/>
        </p:nvSpPr>
        <p:spPr>
          <a:xfrm>
            <a:off x="3507698" y="929390"/>
            <a:ext cx="4437089" cy="1454046"/>
          </a:xfrm>
          <a:prstGeom prst="wedgeEllipseCallout">
            <a:avLst>
              <a:gd name="adj1" fmla="val -43516"/>
              <a:gd name="adj2" fmla="val 605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i="0" dirty="0">
                <a:solidFill>
                  <a:schemeClr val="tx1"/>
                </a:solidFill>
                <a:effectLst/>
                <a:latin typeface="微軟正黑體" panose="020B0604030504040204" pitchFamily="34" charset="-120"/>
                <a:ea typeface="微軟正黑體" panose="020B0604030504040204" pitchFamily="34" charset="-120"/>
              </a:rPr>
              <a:t>太「兇」</a:t>
            </a:r>
            <a:endParaRPr lang="zh-HK" altLang="en-US" sz="6000" b="1" dirty="0">
              <a:solidFill>
                <a:schemeClr val="tx1"/>
              </a:solidFill>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5F615D3C-8AAB-4D15-BEEE-B3DD5F59BAD7}"/>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152117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5D8E9DF-548E-422B-A1EA-9EEA3DAB7CC1}"/>
              </a:ext>
            </a:extLst>
          </p:cNvPr>
          <p:cNvSpPr>
            <a:spLocks noGrp="1"/>
          </p:cNvSpPr>
          <p:nvPr>
            <p:ph type="title"/>
          </p:nvPr>
        </p:nvSpPr>
        <p:spPr/>
        <p:txBody>
          <a:bodyPr>
            <a:normAutofit/>
          </a:bodyPr>
          <a:lstStyle/>
          <a:p>
            <a:r>
              <a:rPr lang="zh-TW" altLang="en-US" sz="3600" dirty="0"/>
              <a:t>依托咪酯中毒的急性臨牀表現及症狀</a:t>
            </a:r>
          </a:p>
        </p:txBody>
      </p:sp>
      <p:sp>
        <p:nvSpPr>
          <p:cNvPr id="3" name="內容版面配置區 2">
            <a:extLst>
              <a:ext uri="{FF2B5EF4-FFF2-40B4-BE49-F238E27FC236}">
                <a16:creationId xmlns:a16="http://schemas.microsoft.com/office/drawing/2014/main" id="{230A6F55-2B3C-4FB4-9955-92C090329F7D}"/>
              </a:ext>
            </a:extLst>
          </p:cNvPr>
          <p:cNvSpPr>
            <a:spLocks noGrp="1"/>
          </p:cNvSpPr>
          <p:nvPr>
            <p:ph idx="1"/>
          </p:nvPr>
        </p:nvSpPr>
        <p:spPr>
          <a:xfrm>
            <a:off x="1202919" y="2011680"/>
            <a:ext cx="9784080" cy="4653280"/>
          </a:xfrm>
        </p:spPr>
        <p:txBody>
          <a:bodyPr>
            <a:normAutofit fontScale="92500" lnSpcReduction="20000"/>
          </a:bodyPr>
          <a:lstStyle/>
          <a:p>
            <a:r>
              <a:rPr lang="zh-TW" altLang="en-US" sz="2800" dirty="0"/>
              <a:t>鎮靜、步履不穩跌倒、失去知覺</a:t>
            </a:r>
          </a:p>
          <a:p>
            <a:r>
              <a:rPr lang="zh-TW" altLang="en-US" sz="2800" dirty="0"/>
              <a:t>肌肉張力不正常</a:t>
            </a:r>
          </a:p>
          <a:p>
            <a:r>
              <a:rPr lang="zh-TW" altLang="en-US" sz="2800" dirty="0"/>
              <a:t>較少因中毒入院（因普遍可在 </a:t>
            </a:r>
            <a:r>
              <a:rPr lang="en-US" altLang="zh-TW" sz="2800" dirty="0"/>
              <a:t>5-10 </a:t>
            </a:r>
            <a:r>
              <a:rPr lang="zh-TW" altLang="en-US" sz="2800" dirty="0"/>
              <a:t>分鐘後恢復）</a:t>
            </a:r>
            <a:endParaRPr lang="en-US" altLang="zh-TW" sz="2800" dirty="0"/>
          </a:p>
          <a:p>
            <a:endParaRPr lang="en-US" altLang="zh-HK" sz="2800" dirty="0"/>
          </a:p>
          <a:p>
            <a:pPr marL="0" indent="0">
              <a:buNone/>
            </a:pPr>
            <a:r>
              <a:rPr lang="zh-TW" altLang="en-US" sz="2800" dirty="0"/>
              <a:t>急性毒性</a:t>
            </a:r>
            <a:endParaRPr lang="en-US" altLang="zh-TW" sz="2800" dirty="0"/>
          </a:p>
          <a:p>
            <a:r>
              <a:rPr lang="zh-TW" altLang="en-US" sz="2800" dirty="0"/>
              <a:t>短期內吸入過多會站立不穩、倒地</a:t>
            </a:r>
            <a:endParaRPr lang="en-US" altLang="zh-TW" sz="2800" dirty="0"/>
          </a:p>
          <a:p>
            <a:pPr marL="0" indent="0">
              <a:buNone/>
            </a:pPr>
            <a:endParaRPr lang="en-US" altLang="zh-HK" sz="2800" dirty="0"/>
          </a:p>
          <a:p>
            <a:pPr marL="0" indent="0">
              <a:buNone/>
            </a:pPr>
            <a:r>
              <a:rPr lang="zh-HK" altLang="en-US" sz="2800" dirty="0"/>
              <a:t>濫用鎮靜劑的風險</a:t>
            </a:r>
          </a:p>
          <a:p>
            <a:r>
              <a:rPr lang="zh-TW" altLang="en-US" sz="2800" dirty="0"/>
              <a:t>被</a:t>
            </a:r>
            <a:r>
              <a:rPr lang="zh-HK" altLang="en-US" sz="2800" dirty="0"/>
              <a:t>性侵、被偷竊</a:t>
            </a:r>
            <a:r>
              <a:rPr lang="zh-TW" altLang="en-US" sz="2800" dirty="0"/>
              <a:t>（</a:t>
            </a:r>
            <a:r>
              <a:rPr lang="en-GB" altLang="zh-HK" sz="2800" dirty="0"/>
              <a:t>Drug -facilitated crime</a:t>
            </a:r>
            <a:r>
              <a:rPr lang="zh-TW" altLang="en-US" sz="2800" dirty="0"/>
              <a:t>）</a:t>
            </a:r>
            <a:endParaRPr lang="en-GB" altLang="zh-HK" sz="2800" dirty="0"/>
          </a:p>
          <a:p>
            <a:r>
              <a:rPr lang="zh-HK" altLang="en-US" sz="2800" dirty="0"/>
              <a:t>受傷</a:t>
            </a:r>
            <a:r>
              <a:rPr lang="zh-TW" altLang="en-US" sz="2800" dirty="0"/>
              <a:t>（如</a:t>
            </a:r>
            <a:r>
              <a:rPr lang="zh-HK" altLang="en-US" sz="2800" dirty="0"/>
              <a:t>車禍及其他身體傷害</a:t>
            </a:r>
            <a:r>
              <a:rPr lang="zh-TW" altLang="en-US" sz="2800" dirty="0"/>
              <a:t>）</a:t>
            </a:r>
            <a:endParaRPr lang="zh-HK" altLang="en-US" sz="2800" dirty="0"/>
          </a:p>
        </p:txBody>
      </p:sp>
      <p:sp>
        <p:nvSpPr>
          <p:cNvPr id="4" name="投影片編號版面配置區 3">
            <a:extLst>
              <a:ext uri="{FF2B5EF4-FFF2-40B4-BE49-F238E27FC236}">
                <a16:creationId xmlns:a16="http://schemas.microsoft.com/office/drawing/2014/main" id="{2A3CA9AA-1E7B-4D29-9BF4-0390A5DB4C7A}"/>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916247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電子煙的危害</a:t>
            </a:r>
            <a:endParaRPr lang="en-US" dirty="0"/>
          </a:p>
        </p:txBody>
      </p:sp>
      <p:sp>
        <p:nvSpPr>
          <p:cNvPr id="3" name="內容版面配置區 2"/>
          <p:cNvSpPr>
            <a:spLocks noGrp="1"/>
          </p:cNvSpPr>
          <p:nvPr>
            <p:ph idx="1"/>
          </p:nvPr>
        </p:nvSpPr>
        <p:spPr>
          <a:xfrm>
            <a:off x="2803701" y="2946829"/>
            <a:ext cx="9388299" cy="4014689"/>
          </a:xfrm>
        </p:spPr>
        <p:txBody>
          <a:bodyPr>
            <a:noAutofit/>
          </a:bodyPr>
          <a:lstStyle/>
          <a:p>
            <a:pPr marL="0" indent="0">
              <a:buNone/>
            </a:pPr>
            <a:endParaRPr lang="en-US" altLang="zh-TW" sz="2400" dirty="0"/>
          </a:p>
          <a:p>
            <a:pPr>
              <a:spcBef>
                <a:spcPts val="0"/>
              </a:spcBef>
            </a:pPr>
            <a:endParaRPr lang="en-US" altLang="zh-TW" sz="1400" dirty="0"/>
          </a:p>
          <a:p>
            <a:r>
              <a:rPr lang="zh-TW" altLang="en-US" sz="2400" dirty="0"/>
              <a:t>破壞 </a:t>
            </a:r>
            <a:r>
              <a:rPr lang="en-US" altLang="zh-TW" sz="2400" dirty="0"/>
              <a:t>DNA </a:t>
            </a:r>
            <a:r>
              <a:rPr lang="zh-TW" altLang="en-US" sz="2400" dirty="0"/>
              <a:t>及細胞修復，導致細胞異變，增加患上癌症風險，例如肺癌和</a:t>
            </a:r>
            <a:r>
              <a:rPr lang="zh-TW" altLang="en-US" sz="2400" dirty="0" smtClean="0"/>
              <a:t>膀胱癌。</a:t>
            </a:r>
            <a:endParaRPr lang="en-US" altLang="zh-TW" sz="2400" dirty="0"/>
          </a:p>
          <a:p>
            <a:endParaRPr lang="en-US" altLang="zh-TW" sz="2400" dirty="0"/>
          </a:p>
          <a:p>
            <a:r>
              <a:rPr lang="zh-TW" altLang="en-US" sz="2400" dirty="0"/>
              <a:t>增加氧化壓力，造成機體活性氧成分與抗氧化系統之間平衡失調，而引起一系列適應性的反應；導致心血管疾病。</a:t>
            </a:r>
          </a:p>
          <a:p>
            <a:r>
              <a:rPr lang="zh-TW" altLang="en-US" sz="2400" dirty="0"/>
              <a:t>每天使用兩次電子煙便可增加患上心臟病的風險。</a:t>
            </a:r>
          </a:p>
          <a:p>
            <a:r>
              <a:rPr lang="zh-TW" altLang="en-US" sz="2400" dirty="0"/>
              <a:t>引致胸痛、心悸、冠狀動脈疾病、心律不整等。</a:t>
            </a:r>
            <a:endParaRPr lang="en-US" altLang="zh-TW" sz="2400" dirty="0"/>
          </a:p>
        </p:txBody>
      </p:sp>
      <p:sp>
        <p:nvSpPr>
          <p:cNvPr id="4" name="圓角矩形 3"/>
          <p:cNvSpPr/>
          <p:nvPr/>
        </p:nvSpPr>
        <p:spPr>
          <a:xfrm>
            <a:off x="947650" y="3653925"/>
            <a:ext cx="1641561" cy="6479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癌症</a:t>
            </a:r>
            <a:endParaRPr lang="en-US" sz="2400" b="1" dirty="0">
              <a:ln/>
              <a:solidFill>
                <a:schemeClr val="accent3"/>
              </a:solidFill>
              <a:latin typeface="微軟正黑體" panose="020B0604030504040204" pitchFamily="34" charset="-120"/>
              <a:ea typeface="微軟正黑體" panose="020B0604030504040204" pitchFamily="34" charset="-120"/>
            </a:endParaRPr>
          </a:p>
        </p:txBody>
      </p:sp>
      <p:sp>
        <p:nvSpPr>
          <p:cNvPr id="5" name="圓角矩形 4"/>
          <p:cNvSpPr/>
          <p:nvPr/>
        </p:nvSpPr>
        <p:spPr>
          <a:xfrm>
            <a:off x="947650" y="4964484"/>
            <a:ext cx="1641561" cy="1712858"/>
          </a:xfrm>
          <a:prstGeom prst="roundRect">
            <a:avLst>
              <a:gd name="adj" fmla="val 5664"/>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心血管</a:t>
            </a:r>
            <a:endParaRPr lang="en-US" altLang="zh-TW" sz="2400" b="1" dirty="0">
              <a:ln/>
              <a:solidFill>
                <a:schemeClr val="accent3"/>
              </a:solidFill>
              <a:latin typeface="微軟正黑體" panose="020B0604030504040204" pitchFamily="34" charset="-120"/>
              <a:ea typeface="微軟正黑體" panose="020B0604030504040204" pitchFamily="34" charset="-120"/>
            </a:endParaRPr>
          </a:p>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疾病</a:t>
            </a:r>
            <a:endParaRPr lang="en-US" sz="2400" b="1" dirty="0">
              <a:ln/>
              <a:solidFill>
                <a:schemeClr val="accent3"/>
              </a:solidFill>
              <a:latin typeface="微軟正黑體" panose="020B0604030504040204" pitchFamily="34" charset="-120"/>
              <a:ea typeface="微軟正黑體" panose="020B0604030504040204" pitchFamily="34" charset="-120"/>
            </a:endParaRPr>
          </a:p>
        </p:txBody>
      </p:sp>
      <p:sp>
        <p:nvSpPr>
          <p:cNvPr id="6" name="投影片編號版面配置區 5">
            <a:extLst>
              <a:ext uri="{FF2B5EF4-FFF2-40B4-BE49-F238E27FC236}">
                <a16:creationId xmlns:a16="http://schemas.microsoft.com/office/drawing/2014/main" id="{1A36AE38-595F-4622-84AC-98C6D05C7103}"/>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8" name="文字方塊 7">
            <a:extLst>
              <a:ext uri="{FF2B5EF4-FFF2-40B4-BE49-F238E27FC236}">
                <a16:creationId xmlns:a16="http://schemas.microsoft.com/office/drawing/2014/main" id="{05BC7324-9DFB-4FEE-8769-4E857BB2A991}"/>
              </a:ext>
            </a:extLst>
          </p:cNvPr>
          <p:cNvSpPr txBox="1"/>
          <p:nvPr/>
        </p:nvSpPr>
        <p:spPr>
          <a:xfrm>
            <a:off x="224287" y="1838239"/>
            <a:ext cx="11835441" cy="1692771"/>
          </a:xfrm>
          <a:prstGeom prst="rect">
            <a:avLst/>
          </a:prstGeom>
          <a:noFill/>
        </p:spPr>
        <p:txBody>
          <a:bodyPr wrap="square">
            <a:spAutoFit/>
          </a:bodyPr>
          <a:lstStyle/>
          <a:p>
            <a:pPr marL="0" indent="0" algn="just">
              <a:buNone/>
            </a:pPr>
            <a:r>
              <a:rPr lang="zh-TW" altLang="en-US" sz="2600" dirty="0">
                <a:latin typeface="微軟正黑體" panose="020B0604030504040204" pitchFamily="34" charset="-120"/>
                <a:ea typeface="微軟正黑體" panose="020B0604030504040204" pitchFamily="34" charset="-120"/>
              </a:rPr>
              <a:t>電子煙的煙霧及二手煙中亦</a:t>
            </a:r>
            <a:r>
              <a:rPr lang="zh-TW" altLang="en-US" sz="2600" b="1" dirty="0">
                <a:latin typeface="微軟正黑體" panose="020B0604030504040204" pitchFamily="34" charset="-120"/>
                <a:ea typeface="微軟正黑體" panose="020B0604030504040204" pitchFamily="34" charset="-120"/>
              </a:rPr>
              <a:t>含有毒及致癌物質</a:t>
            </a:r>
            <a:r>
              <a:rPr lang="zh-TW" altLang="en-US" sz="2600" dirty="0">
                <a:latin typeface="微軟正黑體" panose="020B0604030504040204" pitchFamily="34" charset="-120"/>
                <a:ea typeface="微軟正黑體" panose="020B0604030504040204" pitchFamily="34" charset="-120"/>
              </a:rPr>
              <a:t>。化學溶液經高溫加熱後會釋放</a:t>
            </a:r>
            <a:r>
              <a:rPr lang="zh-TW" altLang="en-US" sz="2600" b="1" dirty="0">
                <a:latin typeface="微軟正黑體" panose="020B0604030504040204" pitchFamily="34" charset="-120"/>
                <a:ea typeface="微軟正黑體" panose="020B0604030504040204" pitchFamily="34" charset="-120"/>
              </a:rPr>
              <a:t>不同及不明的有害物質</a:t>
            </a:r>
            <a:r>
              <a:rPr lang="zh-TW" altLang="en-US" sz="2600" dirty="0">
                <a:latin typeface="微軟正黑體" panose="020B0604030504040204" pitchFamily="34" charset="-120"/>
                <a:ea typeface="微軟正黑體" panose="020B0604030504040204" pitchFamily="34" charset="-120"/>
              </a:rPr>
              <a:t>，當中</a:t>
            </a:r>
            <a:r>
              <a:rPr lang="zh-TW" altLang="en-US" sz="2600" b="1" dirty="0">
                <a:latin typeface="微軟正黑體" panose="020B0604030504040204" pitchFamily="34" charset="-120"/>
                <a:ea typeface="微軟正黑體" panose="020B0604030504040204" pitchFamily="34" charset="-120"/>
              </a:rPr>
              <a:t>有些含量可較傳統煙更加高（例如甲醛、多環芳香烴）</a:t>
            </a:r>
            <a:r>
              <a:rPr lang="zh-TW" altLang="en-US" sz="2600" dirty="0">
                <a:latin typeface="微軟正黑體" panose="020B0604030504040204" pitchFamily="34" charset="-120"/>
                <a:ea typeface="微軟正黑體" panose="020B0604030504040204" pitchFamily="34" charset="-120"/>
              </a:rPr>
              <a:t>、有些為</a:t>
            </a:r>
            <a:r>
              <a:rPr lang="zh-TW" altLang="en-US" sz="2600" b="1" dirty="0">
                <a:latin typeface="微軟正黑體" panose="020B0604030504040204" pitchFamily="34" charset="-120"/>
                <a:ea typeface="微軟正黑體" panose="020B0604030504040204" pitchFamily="34" charset="-120"/>
              </a:rPr>
              <a:t>電子煙特有（例如多溴聯苯醚），因此絕對不是減害或較健康的吸煙產品。</a:t>
            </a:r>
          </a:p>
        </p:txBody>
      </p:sp>
    </p:spTree>
    <p:extLst>
      <p:ext uri="{BB962C8B-B14F-4D97-AF65-F5344CB8AC3E}">
        <p14:creationId xmlns:p14="http://schemas.microsoft.com/office/powerpoint/2010/main" val="662719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89212" y="2133599"/>
            <a:ext cx="8915400" cy="4533207"/>
          </a:xfrm>
        </p:spPr>
        <p:txBody>
          <a:bodyPr>
            <a:normAutofit/>
          </a:bodyPr>
          <a:lstStyle/>
          <a:p>
            <a:pPr lvl="0"/>
            <a:r>
              <a:rPr lang="zh-TW" altLang="en-US" sz="2400" dirty="0"/>
              <a:t>即時減少</a:t>
            </a:r>
            <a:r>
              <a:rPr lang="zh-TW" altLang="en-US" sz="2400" dirty="0" smtClean="0"/>
              <a:t>呼</a:t>
            </a:r>
            <a:r>
              <a:rPr lang="zh-TW" altLang="en-US" sz="2400" dirty="0"/>
              <a:t>出</a:t>
            </a:r>
            <a:r>
              <a:rPr lang="zh-TW" altLang="en-US" sz="2400" dirty="0" smtClean="0"/>
              <a:t>一</a:t>
            </a:r>
            <a:r>
              <a:rPr lang="zh-TW" altLang="en-US" sz="2400" dirty="0"/>
              <a:t>氧化氮，增加呼吸系統阻力及抗阻。</a:t>
            </a:r>
          </a:p>
          <a:p>
            <a:pPr lvl="0"/>
            <a:r>
              <a:rPr lang="zh-TW" altLang="en-US" sz="2400" dirty="0"/>
              <a:t>導致閉塞性細支氣管炎（俗稱爆谷肺）、慢性阻塞性肺炎、哮喘、類脂性肺炎。</a:t>
            </a:r>
          </a:p>
          <a:p>
            <a:pPr lvl="0"/>
            <a:r>
              <a:rPr lang="zh-TW" altLang="en-US" sz="2400" dirty="0"/>
              <a:t>引致「 與電子煙產品使用相關的肺損傷 」（</a:t>
            </a:r>
            <a:r>
              <a:rPr lang="en-US" altLang="zh-TW" sz="2400" dirty="0"/>
              <a:t>EVALI</a:t>
            </a:r>
            <a:r>
              <a:rPr lang="zh-TW" altLang="en-US" sz="2400" dirty="0"/>
              <a:t>），可在短期內破壞肺部組織和功能，嚴重個案可致死亡。</a:t>
            </a:r>
            <a:endParaRPr lang="en-US" altLang="zh-TW" sz="2400" dirty="0"/>
          </a:p>
          <a:p>
            <a:pPr lvl="0"/>
            <a:endParaRPr lang="en-US" altLang="zh-TW" sz="2400" dirty="0"/>
          </a:p>
          <a:p>
            <a:pPr lvl="0"/>
            <a:r>
              <a:rPr lang="zh-TW" altLang="en-US" sz="2400" dirty="0"/>
              <a:t>影響甲狀腺分泌、生殖系統及胚胎發展。</a:t>
            </a:r>
            <a:endParaRPr lang="en-US" altLang="zh-TW" sz="2400" dirty="0"/>
          </a:p>
          <a:p>
            <a:pPr lvl="0"/>
            <a:endParaRPr lang="en-US" altLang="zh-TW" sz="2400" dirty="0"/>
          </a:p>
          <a:p>
            <a:pPr lvl="0"/>
            <a:r>
              <a:rPr lang="zh-TW" altLang="en-US" sz="2400" dirty="0"/>
              <a:t>損害免疫系統，引起癲癇。</a:t>
            </a:r>
            <a:endParaRPr lang="en-US" sz="2400" dirty="0"/>
          </a:p>
        </p:txBody>
      </p:sp>
      <p:sp>
        <p:nvSpPr>
          <p:cNvPr id="5" name="圓角矩形 4"/>
          <p:cNvSpPr/>
          <p:nvPr/>
        </p:nvSpPr>
        <p:spPr>
          <a:xfrm>
            <a:off x="349134" y="2133599"/>
            <a:ext cx="2240077" cy="2043290"/>
          </a:xfrm>
          <a:prstGeom prst="roundRect">
            <a:avLst>
              <a:gd name="adj" fmla="val 3408"/>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呼吸系統疾病</a:t>
            </a:r>
            <a:endParaRPr lang="en-US" sz="2400" b="1" dirty="0">
              <a:ln/>
              <a:solidFill>
                <a:schemeClr val="accent3"/>
              </a:solidFill>
              <a:latin typeface="微軟正黑體" panose="020B0604030504040204" pitchFamily="34" charset="-120"/>
              <a:ea typeface="微軟正黑體" panose="020B0604030504040204" pitchFamily="34" charset="-120"/>
            </a:endParaRPr>
          </a:p>
        </p:txBody>
      </p:sp>
      <p:sp>
        <p:nvSpPr>
          <p:cNvPr id="6" name="圓角矩形 5"/>
          <p:cNvSpPr/>
          <p:nvPr/>
        </p:nvSpPr>
        <p:spPr>
          <a:xfrm>
            <a:off x="349134" y="4857201"/>
            <a:ext cx="2240078" cy="4239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生殖系統疾病</a:t>
            </a:r>
            <a:endParaRPr lang="en-US" sz="2400" b="1" dirty="0">
              <a:ln/>
              <a:solidFill>
                <a:schemeClr val="accent3"/>
              </a:solidFill>
              <a:latin typeface="微軟正黑體" panose="020B0604030504040204" pitchFamily="34" charset="-120"/>
              <a:ea typeface="微軟正黑體" panose="020B0604030504040204" pitchFamily="34" charset="-120"/>
            </a:endParaRPr>
          </a:p>
        </p:txBody>
      </p:sp>
      <p:sp>
        <p:nvSpPr>
          <p:cNvPr id="7" name="圓角矩形 6"/>
          <p:cNvSpPr/>
          <p:nvPr/>
        </p:nvSpPr>
        <p:spPr>
          <a:xfrm>
            <a:off x="349134" y="5802902"/>
            <a:ext cx="2240077" cy="4475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其他健康風險</a:t>
            </a:r>
            <a:endParaRPr lang="en-US" altLang="zh-TW" sz="2400" b="1" dirty="0">
              <a:ln/>
              <a:solidFill>
                <a:schemeClr val="accent3"/>
              </a:solidFill>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a:blip r:embed="rId3"/>
          <a:stretch>
            <a:fillRect/>
          </a:stretch>
        </p:blipFill>
        <p:spPr>
          <a:xfrm>
            <a:off x="7744178" y="191194"/>
            <a:ext cx="4447822" cy="1624145"/>
          </a:xfrm>
          <a:prstGeom prst="rect">
            <a:avLst/>
          </a:prstGeom>
        </p:spPr>
      </p:pic>
      <p:sp>
        <p:nvSpPr>
          <p:cNvPr id="9" name="矩形 8"/>
          <p:cNvSpPr/>
          <p:nvPr/>
        </p:nvSpPr>
        <p:spPr>
          <a:xfrm>
            <a:off x="8616251" y="6359029"/>
            <a:ext cx="3416320" cy="307777"/>
          </a:xfrm>
          <a:prstGeom prst="rect">
            <a:avLst/>
          </a:prstGeom>
        </p:spPr>
        <p:txBody>
          <a:bodyPr wrap="none">
            <a:spAutoFit/>
          </a:bodyPr>
          <a:lstStyle/>
          <a:p>
            <a:r>
              <a:rPr lang="zh-TW" altLang="en-US" sz="1400" dirty="0">
                <a:latin typeface="微軟正黑體" panose="020B0604030504040204" pitchFamily="34" charset="-120"/>
                <a:ea typeface="微軟正黑體" panose="020B0604030504040204" pitchFamily="34" charset="-120"/>
              </a:rPr>
              <a:t>圖片及資料</a:t>
            </a:r>
            <a:r>
              <a:rPr lang="en-US" sz="1400" dirty="0" err="1">
                <a:latin typeface="微軟正黑體" panose="020B0604030504040204" pitchFamily="34" charset="-120"/>
                <a:ea typeface="微軟正黑體" panose="020B0604030504040204" pitchFamily="34" charset="-120"/>
              </a:rPr>
              <a:t>來源</a:t>
            </a:r>
            <a:r>
              <a:rPr lang="zh-TW" altLang="en-US" sz="1400" dirty="0">
                <a:latin typeface="微軟正黑體" panose="020B0604030504040204" pitchFamily="34" charset="-120"/>
                <a:ea typeface="微軟正黑體" panose="020B0604030504040204" pitchFamily="34" charset="-120"/>
              </a:rPr>
              <a:t>：香港吸煙與健康委員會</a:t>
            </a:r>
            <a:endParaRPr lang="en-US" sz="1400" dirty="0">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AEBDC991-6487-47F1-B667-654EDB5C0169}"/>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89952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綜合新聞報導</a:t>
            </a:r>
            <a:endParaRPr lang="en-US" dirty="0"/>
          </a:p>
        </p:txBody>
      </p:sp>
      <p:sp>
        <p:nvSpPr>
          <p:cNvPr id="3" name="內容版面配置區 2"/>
          <p:cNvSpPr>
            <a:spLocks noGrp="1"/>
          </p:cNvSpPr>
          <p:nvPr>
            <p:ph idx="1"/>
          </p:nvPr>
        </p:nvSpPr>
        <p:spPr>
          <a:xfrm>
            <a:off x="1202919" y="1937173"/>
            <a:ext cx="10402272" cy="4660053"/>
          </a:xfrm>
        </p:spPr>
        <p:txBody>
          <a:bodyPr>
            <a:noAutofit/>
          </a:bodyPr>
          <a:lstStyle/>
          <a:p>
            <a:r>
              <a:rPr lang="zh-TW" altLang="en-US" sz="2800" dirty="0"/>
              <a:t>近期，青年吸食「太空油毒品」的案例增多，導致嚴重的健康問題。吸食「太空油毒品」會出現</a:t>
            </a:r>
            <a:r>
              <a:rPr lang="zh-TW" altLang="en-US" sz="2800" b="1" dirty="0">
                <a:solidFill>
                  <a:schemeClr val="accent1"/>
                </a:solidFill>
              </a:rPr>
              <a:t>鎮靜、步履不穩、全身顫抖及失去知覺</a:t>
            </a:r>
            <a:r>
              <a:rPr lang="zh-TW" altLang="en-US" sz="2800" dirty="0"/>
              <a:t>等急性毒性影響。一些吸食者</a:t>
            </a:r>
            <a:r>
              <a:rPr lang="zh-TW" altLang="en-US" sz="2800" b="1" dirty="0">
                <a:solidFill>
                  <a:schemeClr val="accent1"/>
                </a:solidFill>
              </a:rPr>
              <a:t>因失去意識，增加了被車撞或遭受非禮、性侵的風險</a:t>
            </a:r>
            <a:r>
              <a:rPr lang="zh-TW" altLang="en-US" sz="2800" dirty="0"/>
              <a:t>。戒斷症狀則包括情緒波動、暴力行為。</a:t>
            </a:r>
            <a:endParaRPr lang="en-US" altLang="zh-TW" sz="2800" dirty="0"/>
          </a:p>
          <a:p>
            <a:r>
              <a:rPr lang="zh-TW" altLang="en-US" sz="2800" dirty="0"/>
              <a:t>此外，</a:t>
            </a:r>
            <a:r>
              <a:rPr lang="zh-TW" altLang="en-US" sz="2800" b="1" dirty="0">
                <a:solidFill>
                  <a:schemeClr val="accent1"/>
                </a:solidFill>
              </a:rPr>
              <a:t>長期使用「太空油毒品」會導致腎上腺雄性荷爾蒙過多，影響女性的生理健康</a:t>
            </a:r>
            <a:r>
              <a:rPr lang="zh-TW" altLang="en-US" sz="2800" dirty="0"/>
              <a:t>，例如引起皮膚變差、月經不正常，甚至可能導致陰部變形。此外，「太空油毒品」亦會影響腎上腺皮質激素分泌，導致</a:t>
            </a:r>
            <a:r>
              <a:rPr lang="zh-TW" altLang="en-US" sz="2800" b="1" dirty="0">
                <a:solidFill>
                  <a:schemeClr val="accent1"/>
                </a:solidFill>
              </a:rPr>
              <a:t>高血壓和電解質失調</a:t>
            </a:r>
            <a:r>
              <a:rPr lang="zh-TW" altLang="en-US" sz="2800" dirty="0"/>
              <a:t>。由於「太空油毒品」屬於鎮靜劑，</a:t>
            </a:r>
            <a:r>
              <a:rPr lang="zh-TW" altLang="en-US" sz="2800" b="1" dirty="0">
                <a:solidFill>
                  <a:schemeClr val="accent1"/>
                </a:solidFill>
              </a:rPr>
              <a:t>青少年長期濫用會對他們尚未發展成熟的腦部造成嚴重且可能無法逆轉的影響</a:t>
            </a:r>
            <a:r>
              <a:rPr lang="zh-TW" altLang="en-US" sz="2800" dirty="0"/>
              <a:t>，風險更大。</a:t>
            </a:r>
            <a:endParaRPr lang="en-US" altLang="zh-TW" sz="2800" dirty="0"/>
          </a:p>
          <a:p>
            <a:endParaRPr lang="zh-TW" altLang="en-US" sz="2800" dirty="0"/>
          </a:p>
        </p:txBody>
      </p:sp>
      <p:sp>
        <p:nvSpPr>
          <p:cNvPr id="4" name="投影片編號版面配置區 3">
            <a:extLst>
              <a:ext uri="{FF2B5EF4-FFF2-40B4-BE49-F238E27FC236}">
                <a16:creationId xmlns:a16="http://schemas.microsoft.com/office/drawing/2014/main" id="{83365544-4DA4-4CD6-BC1A-B169FFAE2E72}"/>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872666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帶狀">
  <a:themeElements>
    <a:clrScheme name="綠黃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帶狀">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帶狀">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帶狀</Template>
  <TotalTime>23346</TotalTime>
  <Words>4461</Words>
  <Application>Microsoft Office PowerPoint</Application>
  <PresentationFormat>寬螢幕</PresentationFormat>
  <Paragraphs>470</Paragraphs>
  <Slides>34</Slides>
  <Notes>24</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34</vt:i4>
      </vt:variant>
    </vt:vector>
  </HeadingPairs>
  <TitlesOfParts>
    <vt:vector size="44" baseType="lpstr">
      <vt:lpstr>Roboto</vt:lpstr>
      <vt:lpstr>微軟正黑體</vt:lpstr>
      <vt:lpstr>新細明體</vt:lpstr>
      <vt:lpstr>標楷體</vt:lpstr>
      <vt:lpstr>Arial</vt:lpstr>
      <vt:lpstr>Calibri</vt:lpstr>
      <vt:lpstr>Corbel</vt:lpstr>
      <vt:lpstr>Times New Roman</vt:lpstr>
      <vt:lpstr>Wingdings</vt:lpstr>
      <vt:lpstr>帶狀</vt:lpstr>
      <vt:lpstr>「『太空油毒品』的真相：保護自己，遠離誘惑」</vt:lpstr>
      <vt:lpstr>學習重點</vt:lpstr>
      <vt:lpstr>太空？太「兇」？ 吸食電子煙可以上太空？</vt:lpstr>
      <vt:lpstr>甚麼是「太空油毒品」？</vt:lpstr>
      <vt:lpstr>「太空油毒品」的危險性</vt:lpstr>
      <vt:lpstr>依托咪酯中毒的急性臨牀表現及症狀</vt:lpstr>
      <vt:lpstr>電子煙的危害</vt:lpstr>
      <vt:lpstr>PowerPoint 簡報</vt:lpstr>
      <vt:lpstr>綜合新聞報導</vt:lpstr>
      <vt:lpstr>與「太空油毒品」相關的 法例及被呈報數字</vt:lpstr>
      <vt:lpstr>本地立法工作</vt:lpstr>
      <vt:lpstr>被呈報吸毒人數</vt:lpstr>
      <vt:lpstr>PowerPoint 簡報</vt:lpstr>
      <vt:lpstr>課堂活動一： 抗毒任務──選擇與後果</vt:lpstr>
      <vt:lpstr>小組活動：抗毒任務</vt:lpstr>
      <vt:lpstr>猜猜 ‧ 想想 為甚麼人們會接觸毒品？</vt:lpstr>
      <vt:lpstr>PowerPoint 簡報</vt:lpstr>
      <vt:lpstr>PowerPoint 簡報</vt:lpstr>
      <vt:lpstr>揭開迷霧：青少年吸毒背後的真相</vt:lpstr>
      <vt:lpstr>廿一歲以下人士吸毒原因</vt:lpstr>
      <vt:lpstr>課堂活動二：個案討論</vt:lpstr>
      <vt:lpstr>小組活動：角色扮演</vt:lpstr>
      <vt:lpstr>PowerPoint 簡報</vt:lpstr>
      <vt:lpstr>小組活動：角色扮演</vt:lpstr>
      <vt:lpstr>PowerPoint 簡報</vt:lpstr>
      <vt:lpstr>PowerPoint 簡報</vt:lpstr>
      <vt:lpstr>課堂活動三：我的好心情秘笈</vt:lpstr>
      <vt:lpstr>當你情緒低落和面對壓力時，你有何紓解方法？</vt:lpstr>
      <vt:lpstr>我的好心情秘笈</vt:lpstr>
      <vt:lpstr>我的好心情秘笈</vt:lpstr>
      <vt:lpstr>我的好心情秘笈</vt:lpstr>
      <vt:lpstr>我的行動承諾</vt:lpstr>
      <vt:lpstr>延伸學習活動</vt:lpstr>
      <vt:lpstr>其他參考資料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「太空油的真相：保護自己，遠離誘惑」</dc:title>
  <dc:creator>MAN, Shi-chun</dc:creator>
  <cp:lastModifiedBy>MAN, Shi-chun</cp:lastModifiedBy>
  <cp:revision>191</cp:revision>
  <dcterms:created xsi:type="dcterms:W3CDTF">2024-10-28T09:03:26Z</dcterms:created>
  <dcterms:modified xsi:type="dcterms:W3CDTF">2025-01-15T02:31:48Z</dcterms:modified>
</cp:coreProperties>
</file>